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72" r:id="rId5"/>
    <p:sldId id="274" r:id="rId6"/>
    <p:sldId id="273" r:id="rId7"/>
    <p:sldId id="275" r:id="rId8"/>
    <p:sldId id="276" r:id="rId9"/>
    <p:sldId id="277" r:id="rId10"/>
    <p:sldId id="278" r:id="rId11"/>
    <p:sldId id="279" r:id="rId12"/>
    <p:sldId id="280" r:id="rId13"/>
    <p:sldId id="281" r:id="rId14"/>
    <p:sldId id="282" r:id="rId15"/>
    <p:sldId id="293" r:id="rId16"/>
    <p:sldId id="298" r:id="rId17"/>
    <p:sldId id="295" r:id="rId18"/>
    <p:sldId id="296" r:id="rId19"/>
    <p:sldId id="289" r:id="rId20"/>
    <p:sldId id="297" r:id="rId21"/>
    <p:sldId id="288" r:id="rId22"/>
    <p:sldId id="299" r:id="rId23"/>
    <p:sldId id="300" r:id="rId24"/>
    <p:sldId id="284" r:id="rId25"/>
    <p:sldId id="294" r:id="rId26"/>
    <p:sldId id="290" r:id="rId27"/>
    <p:sldId id="29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66825" autoAdjust="0"/>
  </p:normalViewPr>
  <p:slideViewPr>
    <p:cSldViewPr snapToGrid="0">
      <p:cViewPr varScale="1">
        <p:scale>
          <a:sx n="75" d="100"/>
          <a:sy n="75" d="100"/>
        </p:scale>
        <p:origin x="1098" y="72"/>
      </p:cViewPr>
      <p:guideLst/>
    </p:cSldViewPr>
  </p:slideViewPr>
  <p:notesTextViewPr>
    <p:cViewPr>
      <p:scale>
        <a:sx n="1" d="1"/>
        <a:sy n="1" d="1"/>
      </p:scale>
      <p:origin x="0" y="0"/>
    </p:cViewPr>
  </p:notesTextViewPr>
  <p:sorterViewPr>
    <p:cViewPr>
      <p:scale>
        <a:sx n="100" d="100"/>
        <a:sy n="100" d="100"/>
      </p:scale>
      <p:origin x="0" y="-2016"/>
    </p:cViewPr>
  </p:sorterViewPr>
  <p:notesViewPr>
    <p:cSldViewPr snapToGrid="0">
      <p:cViewPr varScale="1">
        <p:scale>
          <a:sx n="89" d="100"/>
          <a:sy n="89" d="100"/>
        </p:scale>
        <p:origin x="379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CE6DA9-01F9-4746-97A1-8BA451DDC44D}" type="datetimeFigureOut">
              <a:rPr lang="en-US" smtClean="0"/>
              <a:t>11/8/2016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C74178-3F1C-4FD2-9189-9D7F3A679244}" type="slidenum">
              <a:rPr lang="en-US" smtClean="0"/>
              <a:t>‹#›</a:t>
            </a:fld>
            <a:endParaRPr lang="en-US"/>
          </a:p>
        </p:txBody>
      </p:sp>
    </p:spTree>
    <p:extLst>
      <p:ext uri="{BB962C8B-B14F-4D97-AF65-F5344CB8AC3E}">
        <p14:creationId xmlns:p14="http://schemas.microsoft.com/office/powerpoint/2010/main" val="3920849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F1C4B-A09C-46D1-93DB-F3F848BFB027}" type="datetimeFigureOut">
              <a:rPr lang="en-US" smtClean="0"/>
              <a:t>11/8/2016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59874-2F11-4582-8757-D26ED139F31A}" type="slidenum">
              <a:rPr lang="en-US" smtClean="0"/>
              <a:t>‹#›</a:t>
            </a:fld>
            <a:endParaRPr lang="en-US"/>
          </a:p>
        </p:txBody>
      </p:sp>
    </p:spTree>
    <p:extLst>
      <p:ext uri="{BB962C8B-B14F-4D97-AF65-F5344CB8AC3E}">
        <p14:creationId xmlns:p14="http://schemas.microsoft.com/office/powerpoint/2010/main" val="3771452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1</a:t>
            </a:fld>
            <a:endParaRPr lang="en-US" dirty="0"/>
          </a:p>
        </p:txBody>
      </p:sp>
    </p:spTree>
    <p:extLst>
      <p:ext uri="{BB962C8B-B14F-4D97-AF65-F5344CB8AC3E}">
        <p14:creationId xmlns:p14="http://schemas.microsoft.com/office/powerpoint/2010/main" val="4211683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geotechnical model created across large areas is typically generated with relatively distinct point data information from the boreholes, meaning large assumptions and extrapolations are made in developing the model. </a:t>
            </a:r>
          </a:p>
          <a:p>
            <a:r>
              <a:rPr lang="en-US" dirty="0"/>
              <a:t>Soil borings are taken along the project, but at predetermined intervals based on spacing rather than actual ground conditions. For example, a typical roadway project may require soil borings every 150 - 500 feet (give or take, depending on the project) just along the centerline of construction, or a soil boring at a foundation location. </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10</a:t>
            </a:fld>
            <a:endParaRPr lang="en-US"/>
          </a:p>
        </p:txBody>
      </p:sp>
    </p:spTree>
    <p:extLst>
      <p:ext uri="{BB962C8B-B14F-4D97-AF65-F5344CB8AC3E}">
        <p14:creationId xmlns:p14="http://schemas.microsoft.com/office/powerpoint/2010/main" val="2028673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26" indent="-342826"/>
            <a:r>
              <a:rPr lang="en-US" dirty="0">
                <a:solidFill>
                  <a:srgbClr val="FF0000"/>
                </a:solidFill>
              </a:rPr>
              <a:t>KWA DIGGS - all capital letters (made the change already)</a:t>
            </a:r>
          </a:p>
          <a:p>
            <a:pPr marL="342826" indent="-342826"/>
            <a:br>
              <a:rPr lang="en-US" dirty="0"/>
            </a:br>
            <a:endParaRPr lang="en-US" dirty="0"/>
          </a:p>
          <a:p>
            <a:pPr marL="342826" indent="-342826"/>
            <a:r>
              <a:rPr lang="en-US" dirty="0"/>
              <a:t>gINT was created in response to the need for a geotechnical software application to manage and report subsurface data. </a:t>
            </a:r>
            <a:r>
              <a:rPr lang="en-US" dirty="0" err="1"/>
              <a:t>gINT’s</a:t>
            </a:r>
            <a:r>
              <a:rPr lang="en-US" dirty="0"/>
              <a:t> unique</a:t>
            </a:r>
            <a:r>
              <a:rPr lang="en-US" baseline="0" dirty="0"/>
              <a:t> database driven format enables geo professionals to do so much more than reporting while making reporting simple and direct.</a:t>
            </a:r>
          </a:p>
          <a:p>
            <a:pPr marL="342826" indent="-342826"/>
            <a:br>
              <a:rPr lang="en-US" baseline="0" dirty="0">
                <a:latin typeface="Calibri"/>
              </a:rPr>
            </a:br>
            <a:endParaRPr lang="en-US" baseline="0" dirty="0">
              <a:latin typeface="Calibri"/>
            </a:endParaRPr>
          </a:p>
          <a:p>
            <a:pPr marL="342826" indent="-342826"/>
            <a:r>
              <a:rPr lang="en-US" baseline="0" dirty="0"/>
              <a:t>The database format allows for simple data entry and data import from any data structure.</a:t>
            </a:r>
          </a:p>
          <a:p>
            <a:pPr marL="342826" indent="-342826"/>
            <a:br>
              <a:rPr lang="en-US" baseline="0" dirty="0">
                <a:latin typeface="Calibri"/>
              </a:rPr>
            </a:br>
            <a:endParaRPr lang="en-US" baseline="0" dirty="0">
              <a:latin typeface="Calibri"/>
            </a:endParaRPr>
          </a:p>
          <a:p>
            <a:pPr marL="342826" indent="-342826"/>
            <a:r>
              <a:rPr lang="en-US" baseline="0" dirty="0"/>
              <a:t>Users can add in validation tools to help catch errors in the database. For example, one could add in rules to prevent sample depths below the bottom lithology description. Or prevent a soil description that cannot exist such as a very loose clay.</a:t>
            </a:r>
          </a:p>
          <a:p>
            <a:pPr marL="342826" indent="-342826"/>
            <a:br>
              <a:rPr lang="en-US" baseline="0" dirty="0">
                <a:latin typeface="Calibri"/>
              </a:rPr>
            </a:br>
            <a:endParaRPr lang="en-US" baseline="0" dirty="0">
              <a:latin typeface="Calibri"/>
            </a:endParaRPr>
          </a:p>
          <a:p>
            <a:pPr marL="342826" indent="-342826"/>
            <a:r>
              <a:rPr lang="en-US" baseline="0" dirty="0"/>
              <a:t>Provided data templates are just the start. gINT can manage all subsurface data. This means it is the single source of truth for a geotechnical organization and all users can use it for their work and analysis. Personnel know where to go to get the information they need.</a:t>
            </a:r>
          </a:p>
          <a:p>
            <a:pPr marL="342826" indent="-342826"/>
            <a:br>
              <a:rPr lang="en-US" baseline="0" dirty="0">
                <a:latin typeface="Calibri"/>
              </a:rPr>
            </a:br>
            <a:endParaRPr lang="en-US" baseline="0" dirty="0">
              <a:latin typeface="Calibri"/>
            </a:endParaRPr>
          </a:p>
          <a:p>
            <a:pPr marL="342826" indent="-342826"/>
            <a:r>
              <a:rPr lang="en-US" baseline="0" dirty="0"/>
              <a:t>Enter data one time in the database, and use it in several reports. This saves time and effort and minimized potential for data entry errors. </a:t>
            </a:r>
          </a:p>
          <a:p>
            <a:pPr marL="342826" indent="-342826"/>
            <a:br>
              <a:rPr lang="en-US" baseline="0" dirty="0">
                <a:latin typeface="Calibri"/>
              </a:rPr>
            </a:br>
            <a:endParaRPr lang="en-US" baseline="0" dirty="0">
              <a:latin typeface="Calibri"/>
            </a:endParaRPr>
          </a:p>
          <a:p>
            <a:pPr marL="342826" indent="-342826"/>
            <a:r>
              <a:rPr lang="en-US" baseline="0" dirty="0"/>
              <a:t>Reports can be customized to your organization. You can create an organizational standard for all personnel to use. This can also minimize liability as you know what is on each log, and the format is approved.</a:t>
            </a:r>
          </a:p>
          <a:p>
            <a:pPr marL="342826" indent="-342826"/>
            <a:br>
              <a:rPr lang="en-US" baseline="0" dirty="0">
                <a:latin typeface="Calibri"/>
              </a:rPr>
            </a:br>
            <a:endParaRPr lang="en-US" baseline="0" dirty="0">
              <a:latin typeface="Calibri"/>
            </a:endParaRPr>
          </a:p>
          <a:p>
            <a:pPr marL="342826" indent="-342826"/>
            <a:r>
              <a:rPr lang="en-US" baseline="0" dirty="0" err="1"/>
              <a:t>gINT’s</a:t>
            </a:r>
            <a:r>
              <a:rPr lang="en-US" baseline="0" dirty="0"/>
              <a:t> database format enables other applications to reach in to gINT to read data directly, or data can be exported from gINT and imported in  a necessary format for other applications to easily read.</a:t>
            </a:r>
          </a:p>
          <a:p>
            <a:pPr marL="342826" indent="-342826"/>
            <a:br>
              <a:rPr lang="en-US" dirty="0">
                <a:latin typeface="Calibri"/>
              </a:rPr>
            </a:br>
            <a:endParaRPr lang="en-US" dirty="0">
              <a:latin typeface="Calibri"/>
            </a:endParaRPr>
          </a:p>
          <a:p>
            <a:pPr marL="342826" indent="-342826"/>
            <a:br>
              <a:rPr lang="en-US" dirty="0">
                <a:latin typeface="Calibri"/>
              </a:rPr>
            </a:br>
            <a:endParaRPr lang="en-US" dirty="0">
              <a:latin typeface="Calibri"/>
            </a:endParaRPr>
          </a:p>
          <a:p>
            <a:pPr marL="342826" indent="-342826"/>
            <a:br>
              <a:rPr lang="en-US" dirty="0">
                <a:latin typeface="Calibri"/>
              </a:rPr>
            </a:br>
            <a:endParaRPr lang="en-US" dirty="0">
              <a:latin typeface="Calibri"/>
            </a:endParaRPr>
          </a:p>
          <a:p>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BA0BDBA0-188A-4863-B2FC-89AA09074AE8}" type="slidenum">
              <a:rPr lang="en-US" smtClean="0"/>
              <a:pPr/>
              <a:t>11</a:t>
            </a:fld>
            <a:endParaRPr lang="en-US"/>
          </a:p>
        </p:txBody>
      </p:sp>
    </p:spTree>
    <p:extLst>
      <p:ext uri="{BB962C8B-B14F-4D97-AF65-F5344CB8AC3E}">
        <p14:creationId xmlns:p14="http://schemas.microsoft.com/office/powerpoint/2010/main" val="225816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759874-2F11-4582-8757-D26ED139F31A}" type="slidenum">
              <a:rPr lang="en-US" smtClean="0"/>
              <a:t>12</a:t>
            </a:fld>
            <a:endParaRPr lang="en-US"/>
          </a:p>
        </p:txBody>
      </p:sp>
    </p:spTree>
    <p:extLst>
      <p:ext uri="{BB962C8B-B14F-4D97-AF65-F5344CB8AC3E}">
        <p14:creationId xmlns:p14="http://schemas.microsoft.com/office/powerpoint/2010/main" val="3905243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759874-2F11-4582-8757-D26ED139F31A}" type="slidenum">
              <a:rPr lang="en-US" smtClean="0"/>
              <a:t>13</a:t>
            </a:fld>
            <a:endParaRPr lang="en-US"/>
          </a:p>
        </p:txBody>
      </p:sp>
    </p:spTree>
    <p:extLst>
      <p:ext uri="{BB962C8B-B14F-4D97-AF65-F5344CB8AC3E}">
        <p14:creationId xmlns:p14="http://schemas.microsoft.com/office/powerpoint/2010/main" val="3355693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759874-2F11-4582-8757-D26ED139F31A}" type="slidenum">
              <a:rPr lang="en-US" smtClean="0"/>
              <a:t>14</a:t>
            </a:fld>
            <a:endParaRPr lang="en-US"/>
          </a:p>
        </p:txBody>
      </p:sp>
    </p:spTree>
    <p:extLst>
      <p:ext uri="{BB962C8B-B14F-4D97-AF65-F5344CB8AC3E}">
        <p14:creationId xmlns:p14="http://schemas.microsoft.com/office/powerpoint/2010/main" val="2869313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latin typeface="Calibri"/>
              </a:rPr>
              <a:t>KWA: 1-1 profiles? Profiles are usually scaled 10:1 (H:V) as they are more paper space. 1-1 makes little sense in the practical world. Unless you are going somewhere with this. I would leave it as "Profiles". No adjectives</a:t>
            </a:r>
          </a:p>
        </p:txBody>
      </p:sp>
      <p:sp>
        <p:nvSpPr>
          <p:cNvPr id="4" name="Slide Number Placeholder 3"/>
          <p:cNvSpPr>
            <a:spLocks noGrp="1"/>
          </p:cNvSpPr>
          <p:nvPr>
            <p:ph type="sldNum" sz="quarter" idx="10"/>
          </p:nvPr>
        </p:nvSpPr>
        <p:spPr/>
        <p:txBody>
          <a:bodyPr/>
          <a:lstStyle/>
          <a:p>
            <a:fld id="{5A759874-2F11-4582-8757-D26ED139F31A}" type="slidenum">
              <a:rPr lang="en-US" smtClean="0"/>
              <a:t>15</a:t>
            </a:fld>
            <a:endParaRPr lang="en-US"/>
          </a:p>
        </p:txBody>
      </p:sp>
    </p:spTree>
    <p:extLst>
      <p:ext uri="{BB962C8B-B14F-4D97-AF65-F5344CB8AC3E}">
        <p14:creationId xmlns:p14="http://schemas.microsoft.com/office/powerpoint/2010/main" val="4551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The Municipality of Abu Dhabi City ensures sustainable development and enhances the quality of life for the Emirate of Abu Dhabi, United Arab Emirates. The Municipality routinely commissions and manages projects where large volumes of data from site investigation and design are archived and accessed by internal and external users. Using a geotechnical database software application and web mapping, the Municipality’s Spatial Data Division developed the Geotechnical Information Management System (GIMS) as a comprehensive geotechnical database and information system for quick access to all geotechnical data. Providing instant access to subsurface investigation data supports rapid decision-making and appropriate resource allocation, thereby saving time and money.</a:t>
            </a:r>
          </a:p>
          <a:p>
            <a:pPr marL="0" marR="0" indent="0" algn="l" defTabSz="1218987"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GIS integration allows access to the existing geotechnical data at any time, from anywhere, via the Internet or the Municipality’s intranet. The robust geotechnical data submission standards ensure the uniformity and quality of data that is submitted. The streamlined data management processes using a standard geotechnical database improved the Spatial Data Division’s daily productivity twofold. </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16</a:t>
            </a:fld>
            <a:endParaRPr lang="en-US"/>
          </a:p>
        </p:txBody>
      </p:sp>
    </p:spTree>
    <p:extLst>
      <p:ext uri="{BB962C8B-B14F-4D97-AF65-F5344CB8AC3E}">
        <p14:creationId xmlns:p14="http://schemas.microsoft.com/office/powerpoint/2010/main" val="4293382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latin typeface="Calibri"/>
              </a:rPr>
              <a:t>KWA - Again, suggest no 1-1 (and if you do, 1:1). Unless you are making a point about an improvement to the state of practice.  Not sure if you are. </a:t>
            </a:r>
          </a:p>
        </p:txBody>
      </p:sp>
      <p:sp>
        <p:nvSpPr>
          <p:cNvPr id="4" name="Slide Number Placeholder 3"/>
          <p:cNvSpPr>
            <a:spLocks noGrp="1"/>
          </p:cNvSpPr>
          <p:nvPr>
            <p:ph type="sldNum" sz="quarter" idx="10"/>
          </p:nvPr>
        </p:nvSpPr>
        <p:spPr/>
        <p:txBody>
          <a:bodyPr/>
          <a:lstStyle/>
          <a:p>
            <a:fld id="{BA0BDBA0-188A-4863-B2FC-89AA09074AE8}" type="slidenum">
              <a:rPr lang="en-US" smtClean="0"/>
              <a:pPr/>
              <a:t>17</a:t>
            </a:fld>
            <a:endParaRPr lang="en-US"/>
          </a:p>
        </p:txBody>
      </p:sp>
    </p:spTree>
    <p:extLst>
      <p:ext uri="{BB962C8B-B14F-4D97-AF65-F5344CB8AC3E}">
        <p14:creationId xmlns:p14="http://schemas.microsoft.com/office/powerpoint/2010/main" val="1315830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759874-2F11-4582-8757-D26ED139F31A}" type="slidenum">
              <a:rPr lang="en-US" smtClean="0"/>
              <a:t>18</a:t>
            </a:fld>
            <a:endParaRPr lang="en-US"/>
          </a:p>
        </p:txBody>
      </p:sp>
    </p:spTree>
    <p:extLst>
      <p:ext uri="{BB962C8B-B14F-4D97-AF65-F5344CB8AC3E}">
        <p14:creationId xmlns:p14="http://schemas.microsoft.com/office/powerpoint/2010/main" val="3775054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759874-2F11-4582-8757-D26ED139F31A}" type="slidenum">
              <a:rPr lang="en-US" smtClean="0"/>
              <a:t>19</a:t>
            </a:fld>
            <a:endParaRPr lang="en-US"/>
          </a:p>
        </p:txBody>
      </p:sp>
    </p:spTree>
    <p:extLst>
      <p:ext uri="{BB962C8B-B14F-4D97-AF65-F5344CB8AC3E}">
        <p14:creationId xmlns:p14="http://schemas.microsoft.com/office/powerpoint/2010/main" val="320670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subsurface data – 1 borehole every 100-500 yards,</a:t>
            </a:r>
            <a:r>
              <a:rPr lang="en-US" baseline="0" dirty="0"/>
              <a:t> depending on project type</a:t>
            </a:r>
          </a:p>
          <a:p>
            <a:endParaRPr lang="en-US" baseline="0" dirty="0"/>
          </a:p>
          <a:p>
            <a:pPr marL="0" marR="0" lvl="1" indent="0" algn="l" defTabSz="1218987" rtl="0" eaLnBrk="1" fontAlgn="auto" latinLnBrk="0" hangingPunct="1">
              <a:lnSpc>
                <a:spcPct val="100000"/>
              </a:lnSpc>
              <a:spcBef>
                <a:spcPts val="0"/>
              </a:spcBef>
              <a:spcAft>
                <a:spcPts val="0"/>
              </a:spcAft>
              <a:buClrTx/>
              <a:buSzTx/>
              <a:buFontTx/>
              <a:buNone/>
              <a:tabLst/>
              <a:defRPr/>
            </a:pPr>
            <a:r>
              <a:rPr lang="en-US" dirty="0"/>
              <a:t>Need for centralized </a:t>
            </a:r>
            <a:r>
              <a:rPr lang="en-US" dirty="0" err="1"/>
              <a:t>geotech</a:t>
            </a:r>
            <a:r>
              <a:rPr lang="en-US" dirty="0"/>
              <a:t> data  - this is  (to</a:t>
            </a:r>
            <a:r>
              <a:rPr lang="en-US" baseline="0" dirty="0"/>
              <a:t> me) synonymous with digital data. For the foreseeable future digital data will be a relational database. And the two are similar</a:t>
            </a:r>
          </a:p>
          <a:p>
            <a:pPr marL="0" marR="0" lvl="1" indent="0" algn="l" defTabSz="1218987" rtl="0" eaLnBrk="1" fontAlgn="auto" latinLnBrk="0" hangingPunct="1">
              <a:lnSpc>
                <a:spcPct val="100000"/>
              </a:lnSpc>
              <a:spcBef>
                <a:spcPts val="0"/>
              </a:spcBef>
              <a:spcAft>
                <a:spcPts val="0"/>
              </a:spcAft>
              <a:buClrTx/>
              <a:buSzTx/>
              <a:buFontTx/>
              <a:buNone/>
              <a:tabLst/>
              <a:defRPr/>
            </a:pPr>
            <a:endParaRPr lang="en-US" baseline="0" dirty="0"/>
          </a:p>
          <a:p>
            <a:pPr marL="0" marR="0" lvl="1" indent="0" algn="l" defTabSz="1218987" rtl="0" eaLnBrk="1" fontAlgn="auto" latinLnBrk="0" hangingPunct="1">
              <a:lnSpc>
                <a:spcPct val="100000"/>
              </a:lnSpc>
              <a:spcBef>
                <a:spcPts val="0"/>
              </a:spcBef>
              <a:spcAft>
                <a:spcPts val="0"/>
              </a:spcAft>
              <a:buClrTx/>
              <a:buSzTx/>
              <a:buFontTx/>
              <a:buNone/>
              <a:tabLst/>
              <a:defRPr/>
            </a:pPr>
            <a:endParaRPr lang="en-US" dirty="0"/>
          </a:p>
          <a:p>
            <a:r>
              <a:rPr lang="en-US" dirty="0"/>
              <a:t>Introduction</a:t>
            </a:r>
          </a:p>
          <a:p>
            <a:r>
              <a:rPr lang="en-US" dirty="0"/>
              <a:t>Traditional geotechnical workflows </a:t>
            </a:r>
          </a:p>
          <a:p>
            <a:pPr lvl="1"/>
            <a:r>
              <a:rPr lang="en-US" dirty="0"/>
              <a:t>Report driven </a:t>
            </a:r>
            <a:r>
              <a:rPr lang="en-US" b="1" dirty="0">
                <a:solidFill>
                  <a:srgbClr val="C00000"/>
                </a:solidFill>
              </a:rPr>
              <a:t>( Geotechnical log)</a:t>
            </a:r>
          </a:p>
          <a:p>
            <a:pPr lvl="1"/>
            <a:r>
              <a:rPr lang="en-US" dirty="0"/>
              <a:t>Only single source of truth is the geotechnical log. </a:t>
            </a:r>
            <a:r>
              <a:rPr lang="en-US" b="1" dirty="0"/>
              <a:t>Data is used for multiple analyses by many different parties, not just the geotechnical engineer</a:t>
            </a:r>
          </a:p>
          <a:p>
            <a:pPr lvl="1"/>
            <a:r>
              <a:rPr lang="en-US" dirty="0"/>
              <a:t>Subsurface interpretation and liability (project-scale assumptions based on general, inaccurate </a:t>
            </a:r>
            <a:r>
              <a:rPr lang="en-US" b="1" dirty="0"/>
              <a:t>(not precise) </a:t>
            </a:r>
            <a:r>
              <a:rPr lang="en-US" dirty="0"/>
              <a:t>surface data and limited subsurface (point) data). Point data </a:t>
            </a:r>
          </a:p>
          <a:p>
            <a:pPr lvl="1"/>
            <a:r>
              <a:rPr lang="en-US" dirty="0"/>
              <a:t>Use of data in geotechnical infrastructure projects </a:t>
            </a:r>
            <a:r>
              <a:rPr lang="en-US" b="1" dirty="0"/>
              <a:t>(environmental, transportation, structural design, hydrologic analyses) </a:t>
            </a:r>
            <a:r>
              <a:rPr lang="en-US" dirty="0"/>
              <a:t>manually entered from paper sources</a:t>
            </a:r>
          </a:p>
          <a:p>
            <a:r>
              <a:rPr lang="en-US" dirty="0"/>
              <a:t>Including </a:t>
            </a:r>
            <a:r>
              <a:rPr lang="en-US" dirty="0" err="1"/>
              <a:t>Geotech</a:t>
            </a:r>
            <a:r>
              <a:rPr lang="en-US" dirty="0"/>
              <a:t> in BIM </a:t>
            </a:r>
          </a:p>
          <a:p>
            <a:pPr lvl="1"/>
            <a:r>
              <a:rPr lang="en-US" dirty="0"/>
              <a:t>Need for digital data in a centralized database</a:t>
            </a:r>
          </a:p>
          <a:p>
            <a:pPr lvl="1"/>
            <a:r>
              <a:rPr lang="en-US" dirty="0"/>
              <a:t>Need to flow data from 1d logs to the BIM 3d world</a:t>
            </a:r>
          </a:p>
          <a:p>
            <a:pPr lvl="1"/>
            <a:r>
              <a:rPr lang="en-US" dirty="0"/>
              <a:t>Need for sub-surfaces as a starting point </a:t>
            </a:r>
          </a:p>
          <a:p>
            <a:pPr lvl="1"/>
            <a:r>
              <a:rPr lang="en-US" dirty="0" err="1"/>
              <a:t>Geotech</a:t>
            </a:r>
            <a:r>
              <a:rPr lang="en-US" dirty="0"/>
              <a:t> in the context of BIM : 2d, 3d. 2d profiles; GIS systems </a:t>
            </a:r>
          </a:p>
          <a:p>
            <a:pPr lvl="1"/>
            <a:r>
              <a:rPr lang="en-US" dirty="0"/>
              <a:t>Our solution : tool for </a:t>
            </a:r>
            <a:r>
              <a:rPr lang="en-US" dirty="0" err="1"/>
              <a:t>geotech</a:t>
            </a:r>
            <a:r>
              <a:rPr lang="en-US" dirty="0"/>
              <a:t> engineers, tools for civil engineers  </a:t>
            </a:r>
          </a:p>
          <a:p>
            <a:r>
              <a:rPr lang="en-US" dirty="0"/>
              <a:t>Example/Case History (Abu Dhabi)</a:t>
            </a:r>
          </a:p>
          <a:p>
            <a:r>
              <a:rPr lang="en-US" dirty="0"/>
              <a:t>Conclusion  </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2</a:t>
            </a:fld>
            <a:endParaRPr lang="en-US"/>
          </a:p>
        </p:txBody>
      </p:sp>
    </p:spTree>
    <p:extLst>
      <p:ext uri="{BB962C8B-B14F-4D97-AF65-F5344CB8AC3E}">
        <p14:creationId xmlns:p14="http://schemas.microsoft.com/office/powerpoint/2010/main" val="199116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759874-2F11-4582-8757-D26ED139F31A}" type="slidenum">
              <a:rPr lang="en-US" smtClean="0"/>
              <a:t>20</a:t>
            </a:fld>
            <a:endParaRPr lang="en-US"/>
          </a:p>
        </p:txBody>
      </p:sp>
    </p:spTree>
    <p:extLst>
      <p:ext uri="{BB962C8B-B14F-4D97-AF65-F5344CB8AC3E}">
        <p14:creationId xmlns:p14="http://schemas.microsoft.com/office/powerpoint/2010/main" val="2562674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latin typeface="Calibri"/>
            </a:endParaRPr>
          </a:p>
        </p:txBody>
      </p:sp>
      <p:sp>
        <p:nvSpPr>
          <p:cNvPr id="4" name="Slide Number Placeholder 3"/>
          <p:cNvSpPr>
            <a:spLocks noGrp="1"/>
          </p:cNvSpPr>
          <p:nvPr>
            <p:ph type="sldNum" sz="quarter" idx="10"/>
          </p:nvPr>
        </p:nvSpPr>
        <p:spPr/>
        <p:txBody>
          <a:bodyPr/>
          <a:lstStyle/>
          <a:p>
            <a:fld id="{5A759874-2F11-4582-8757-D26ED139F31A}" type="slidenum">
              <a:rPr lang="en-US" smtClean="0"/>
              <a:t>21</a:t>
            </a:fld>
            <a:endParaRPr lang="en-US"/>
          </a:p>
        </p:txBody>
      </p:sp>
    </p:spTree>
    <p:extLst>
      <p:ext uri="{BB962C8B-B14F-4D97-AF65-F5344CB8AC3E}">
        <p14:creationId xmlns:p14="http://schemas.microsoft.com/office/powerpoint/2010/main" val="334342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759874-2F11-4582-8757-D26ED139F31A}" type="slidenum">
              <a:rPr lang="en-US" smtClean="0"/>
              <a:t>22</a:t>
            </a:fld>
            <a:endParaRPr lang="en-US"/>
          </a:p>
        </p:txBody>
      </p:sp>
    </p:spTree>
    <p:extLst>
      <p:ext uri="{BB962C8B-B14F-4D97-AF65-F5344CB8AC3E}">
        <p14:creationId xmlns:p14="http://schemas.microsoft.com/office/powerpoint/2010/main" val="1581747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latin typeface="Calibri"/>
              </a:rPr>
              <a:t>Again...liability thoughts? </a:t>
            </a:r>
          </a:p>
        </p:txBody>
      </p:sp>
      <p:sp>
        <p:nvSpPr>
          <p:cNvPr id="4" name="Slide Number Placeholder 3"/>
          <p:cNvSpPr>
            <a:spLocks noGrp="1"/>
          </p:cNvSpPr>
          <p:nvPr>
            <p:ph type="sldNum" sz="quarter" idx="10"/>
          </p:nvPr>
        </p:nvSpPr>
        <p:spPr/>
        <p:txBody>
          <a:bodyPr/>
          <a:lstStyle/>
          <a:p>
            <a:fld id="{BA0BDBA0-188A-4863-B2FC-89AA09074AE8}" type="slidenum">
              <a:rPr lang="en-US" smtClean="0"/>
              <a:pPr/>
              <a:t>23</a:t>
            </a:fld>
            <a:endParaRPr lang="en-US"/>
          </a:p>
        </p:txBody>
      </p:sp>
    </p:spTree>
    <p:extLst>
      <p:ext uri="{BB962C8B-B14F-4D97-AF65-F5344CB8AC3E}">
        <p14:creationId xmlns:p14="http://schemas.microsoft.com/office/powerpoint/2010/main" val="94132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759874-2F11-4582-8757-D26ED139F31A}" type="slidenum">
              <a:rPr lang="en-US" smtClean="0"/>
              <a:t>24</a:t>
            </a:fld>
            <a:endParaRPr lang="en-US"/>
          </a:p>
        </p:txBody>
      </p:sp>
    </p:spTree>
    <p:extLst>
      <p:ext uri="{BB962C8B-B14F-4D97-AF65-F5344CB8AC3E}">
        <p14:creationId xmlns:p14="http://schemas.microsoft.com/office/powerpoint/2010/main" val="333848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A44"/>
                </a:solidFill>
                <a:latin typeface="Arial"/>
              </a:rPr>
              <a:t>Building Information Mobility - Mobility should be Management (you never discuss mobility, guessing it s is a relic)</a:t>
            </a:r>
          </a:p>
          <a:p>
            <a:br>
              <a:rPr lang="en-US" dirty="0">
                <a:solidFill>
                  <a:srgbClr val="002A44"/>
                </a:solidFill>
                <a:latin typeface="Arial"/>
              </a:rPr>
            </a:br>
            <a:endParaRPr lang="en-US" dirty="0">
              <a:solidFill>
                <a:srgbClr val="002A44"/>
              </a:solidFill>
              <a:latin typeface="Arial"/>
            </a:endParaRPr>
          </a:p>
        </p:txBody>
      </p:sp>
      <p:sp>
        <p:nvSpPr>
          <p:cNvPr id="4" name="Slide Number Placeholder 3"/>
          <p:cNvSpPr>
            <a:spLocks noGrp="1"/>
          </p:cNvSpPr>
          <p:nvPr>
            <p:ph type="sldNum" sz="quarter" idx="10"/>
          </p:nvPr>
        </p:nvSpPr>
        <p:spPr/>
        <p:txBody>
          <a:bodyPr/>
          <a:lstStyle/>
          <a:p>
            <a:fld id="{5A759874-2F11-4582-8757-D26ED139F31A}" type="slidenum">
              <a:rPr lang="en-US" smtClean="0"/>
              <a:t>3</a:t>
            </a:fld>
            <a:endParaRPr lang="en-US"/>
          </a:p>
        </p:txBody>
      </p:sp>
    </p:spTree>
    <p:extLst>
      <p:ext uri="{BB962C8B-B14F-4D97-AF65-F5344CB8AC3E}">
        <p14:creationId xmlns:p14="http://schemas.microsoft.com/office/powerpoint/2010/main" val="315742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geotechnical model created across large areas is typically generated with relatively distinct point data information from the boreholes, meaning large assumptions and extrapolations are made in developing the model. </a:t>
            </a:r>
          </a:p>
          <a:p>
            <a:r>
              <a:rPr lang="en-US" dirty="0"/>
              <a:t>Soil borings are taken along the project, but at predetermined intervals based on spacing rather than actual ground conditions. For example, a typical roadway project may require soil borings every 150 - 500 feet (give or take, depending on the project) just along the centerline of construction, or a soil boring at a foundation location. </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4</a:t>
            </a:fld>
            <a:endParaRPr lang="en-US"/>
          </a:p>
        </p:txBody>
      </p:sp>
    </p:spTree>
    <p:extLst>
      <p:ext uri="{BB962C8B-B14F-4D97-AF65-F5344CB8AC3E}">
        <p14:creationId xmlns:p14="http://schemas.microsoft.com/office/powerpoint/2010/main" val="138851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driven</a:t>
            </a:r>
          </a:p>
          <a:p>
            <a:pPr lvl="1"/>
            <a:r>
              <a:rPr lang="en-US" dirty="0"/>
              <a:t>Paper based (digital paper, PDF) </a:t>
            </a:r>
          </a:p>
          <a:p>
            <a:pPr lvl="1"/>
            <a:r>
              <a:rPr lang="en-US" dirty="0"/>
              <a:t>Lag between drilling and report generation (months)</a:t>
            </a:r>
          </a:p>
          <a:p>
            <a:pPr lvl="1"/>
            <a:r>
              <a:rPr lang="en-US" dirty="0"/>
              <a:t>Low reusability/manual data re-entry </a:t>
            </a:r>
          </a:p>
          <a:p>
            <a:pPr lvl="1"/>
            <a:r>
              <a:rPr lang="en-US" dirty="0"/>
              <a:t>End game is the report delivery , </a:t>
            </a:r>
            <a:r>
              <a:rPr lang="en-US" b="1" dirty="0"/>
              <a:t>no data flow </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5</a:t>
            </a:fld>
            <a:endParaRPr lang="en-US"/>
          </a:p>
        </p:txBody>
      </p:sp>
    </p:spTree>
    <p:extLst>
      <p:ext uri="{BB962C8B-B14F-4D97-AF65-F5344CB8AC3E}">
        <p14:creationId xmlns:p14="http://schemas.microsoft.com/office/powerpoint/2010/main" val="415255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latin typeface="Calibri"/>
              </a:rPr>
              <a:t>KWA - </a:t>
            </a:r>
            <a:r>
              <a:rPr lang="en-US" baseline="0" dirty="0">
                <a:solidFill>
                  <a:srgbClr val="FF0000"/>
                </a:solidFill>
                <a:latin typeface="Arial"/>
              </a:rPr>
              <a:t>Unmanaged Data Approach : State?? Not sure what "State" is. State of Practice? I'd suggest just getting rid of it.</a:t>
            </a:r>
          </a:p>
          <a:p>
            <a:r>
              <a:rPr lang="en-US" baseline="0" dirty="0"/>
              <a:t>Without considering geotechnical data as a resource to be managed, geotechnical engineers often are isolated: internally they </a:t>
            </a:r>
          </a:p>
          <a:p>
            <a:pPr marL="228600" indent="-228600">
              <a:buAutoNum type="arabicParenR"/>
            </a:pPr>
            <a:r>
              <a:rPr lang="en-US" baseline="0" dirty="0"/>
              <a:t>spend hours creating a ‘final report’ </a:t>
            </a:r>
          </a:p>
          <a:p>
            <a:pPr marL="228600" indent="-228600">
              <a:buAutoNum type="arabicParenR"/>
            </a:pPr>
            <a:r>
              <a:rPr lang="en-US" baseline="0" dirty="0"/>
              <a:t>Spend hours searching for data used on previous investigations that can be helpful on a current investigations</a:t>
            </a:r>
          </a:p>
          <a:p>
            <a:pPr marL="228600" indent="-228600">
              <a:buAutoNum type="arabicParenR"/>
            </a:pPr>
            <a:r>
              <a:rPr lang="en-US" baseline="0" dirty="0"/>
              <a:t>Have data for a single project scattered across excel sheets, word documents, and even PDFs printed out or saved on a computer. </a:t>
            </a:r>
          </a:p>
          <a:p>
            <a:pPr marL="228600" indent="-228600">
              <a:buAutoNum type="arabicParenR"/>
            </a:pPr>
            <a:r>
              <a:rPr lang="en-US" baseline="0" dirty="0"/>
              <a:t>Must spend hours to check calculations and validate analyses.</a:t>
            </a:r>
          </a:p>
          <a:p>
            <a:pPr marL="228600" indent="-228600">
              <a:buAutoNum type="arabicParenR"/>
            </a:pPr>
            <a:r>
              <a:rPr lang="en-US" baseline="0" dirty="0"/>
              <a:t>Enter data multiple times for different reasons: reports, summaries, and analyses</a:t>
            </a:r>
          </a:p>
          <a:p>
            <a:pPr marL="228600" indent="-228600">
              <a:buAutoNum type="arabicParenR"/>
            </a:pPr>
            <a:r>
              <a:rPr lang="en-US" baseline="0" dirty="0"/>
              <a:t>and need to re-enter data manually to use other design and evaluation applications. </a:t>
            </a:r>
            <a:endParaRPr lang="en-US" dirty="0"/>
          </a:p>
          <a:p>
            <a:br>
              <a:rPr lang="en-US" dirty="0">
                <a:latin typeface="Calibri"/>
              </a:rPr>
            </a:br>
            <a:endParaRPr lang="en-US" dirty="0">
              <a:latin typeface="Calibri"/>
            </a:endParaRPr>
          </a:p>
          <a:p>
            <a:r>
              <a:rPr lang="en-US" dirty="0"/>
              <a:t>As the report author, I can go around get what I need, copy paste, re enter data, do some formatting and some data validation, and then I get my report,</a:t>
            </a:r>
            <a:r>
              <a:rPr lang="en-US" baseline="0" dirty="0"/>
              <a:t> piece of paper and I am done </a:t>
            </a:r>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6</a:t>
            </a:fld>
            <a:endParaRPr lang="en-US"/>
          </a:p>
        </p:txBody>
      </p:sp>
    </p:spTree>
    <p:extLst>
      <p:ext uri="{BB962C8B-B14F-4D97-AF65-F5344CB8AC3E}">
        <p14:creationId xmlns:p14="http://schemas.microsoft.com/office/powerpoint/2010/main" val="2267147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“Geotechnical data management” is not often a term heard or considered in the geotechnical world.  The end product for a geo-professional is a report. Typically a log. But is it? A geotechnical investigation is often the first step in infrastructure. It is the basis for all design and what is possible: foundations for buildings and retaining walls, retaining wall structures, pavement design for roads,  flooring design, and even drainage design.  The data geo professionals find is necessary for all infrastructure.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considering ‘just’ a geotechnical report: it is truly a complex product with vital information. It contains graphics, descriptions, calculations and even diagrams.  It is from this ‘standard’ report that much of the world’s infrastructure is constructed. And it’s creation can take hours for a single log. </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7</a:t>
            </a:fld>
            <a:endParaRPr lang="en-US"/>
          </a:p>
        </p:txBody>
      </p:sp>
    </p:spTree>
    <p:extLst>
      <p:ext uri="{BB962C8B-B14F-4D97-AF65-F5344CB8AC3E}">
        <p14:creationId xmlns:p14="http://schemas.microsoft.com/office/powerpoint/2010/main" val="105621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KWA - when going through slides, Interpretation 2 (the line) shows up with Interp 1, but nothing else. So the Interpretation line 2 is hanging out in white space, all alone. </a:t>
            </a:r>
          </a:p>
          <a:p>
            <a:br>
              <a:rPr lang="en-US" dirty="0">
                <a:latin typeface="Calibri"/>
              </a:rPr>
            </a:br>
            <a:endParaRPr lang="en-US" dirty="0">
              <a:latin typeface="Calibri"/>
            </a:endParaRPr>
          </a:p>
          <a:p>
            <a:r>
              <a:rPr lang="en-US" dirty="0"/>
              <a:t>A geotechnical model created across large areas is typically generated with relatively distinct point data information from the boreholes, meaning large assumptions and extrapolations are made in developing the model. </a:t>
            </a:r>
          </a:p>
          <a:p>
            <a:r>
              <a:rPr lang="en-US" dirty="0"/>
              <a:t>Soil borings are taken along the project, but at predetermined intervals based on spacing rather than actual ground conditions. For example, a typical roadway project may require soil borings every 150 - 500 feet (give or take, depending on the project) just along the centerline of construction, or a soil boring at a foundation location. </a:t>
            </a:r>
          </a:p>
          <a:p>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BA0BDBA0-188A-4863-B2FC-89AA09074AE8}" type="slidenum">
              <a:rPr lang="en-US" smtClean="0"/>
              <a:pPr/>
              <a:t>8</a:t>
            </a:fld>
            <a:endParaRPr lang="en-US"/>
          </a:p>
        </p:txBody>
      </p:sp>
    </p:spTree>
    <p:extLst>
      <p:ext uri="{BB962C8B-B14F-4D97-AF65-F5344CB8AC3E}">
        <p14:creationId xmlns:p14="http://schemas.microsoft.com/office/powerpoint/2010/main" val="141172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759874-2F11-4582-8757-D26ED139F31A}" type="slidenum">
              <a:rPr lang="en-US" smtClean="0"/>
              <a:t>9</a:t>
            </a:fld>
            <a:endParaRPr lang="en-US"/>
          </a:p>
        </p:txBody>
      </p:sp>
    </p:spTree>
    <p:extLst>
      <p:ext uri="{BB962C8B-B14F-4D97-AF65-F5344CB8AC3E}">
        <p14:creationId xmlns:p14="http://schemas.microsoft.com/office/powerpoint/2010/main" val="3074080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Corp 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14300"/>
            <a:ext cx="12192003" cy="5943600"/>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6442654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Process Manufacturing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191386"/>
            <a:ext cx="12190414" cy="5699051"/>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59308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ail / Transit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1" y="159488"/>
            <a:ext cx="12192003" cy="5720317"/>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3766309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oads / Highway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210985"/>
            <a:ext cx="12190414" cy="5903448"/>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815518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Water / Wastewater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05" y="208547"/>
            <a:ext cx="12191529" cy="5855369"/>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661416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ody - Title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6573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Body - Title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2064" y="1444752"/>
            <a:ext cx="5285232"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2512" y="1444752"/>
            <a:ext cx="5285232"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45603" y="6549958"/>
            <a:ext cx="5727875" cy="268287"/>
          </a:xfrm>
          <a:prstGeom prst="rect">
            <a:avLst/>
          </a:prstGeom>
        </p:spPr>
        <p:txBody>
          <a:bodyPr lIns="121899" tIns="60949" rIns="121899" bIns="60949"/>
          <a:lstStyle>
            <a:lvl1pPr>
              <a:defRPr sz="800"/>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WWW.BENTLEY.COM    |    </a:t>
            </a: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r>
              <a:rPr kumimoji="0" lang="en-US" sz="800" b="1"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446" y="6537362"/>
            <a:ext cx="974463" cy="226745"/>
          </a:xfrm>
          <a:prstGeom prst="rect">
            <a:avLst/>
          </a:prstGeom>
        </p:spPr>
      </p:pic>
    </p:spTree>
    <p:extLst>
      <p:ext uri="{BB962C8B-B14F-4D97-AF65-F5344CB8AC3E}">
        <p14:creationId xmlns:p14="http://schemas.microsoft.com/office/powerpoint/2010/main" val="140115706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 Title + 1 Content / 1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2064" y="1444752"/>
            <a:ext cx="5285232"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45603" y="6549958"/>
            <a:ext cx="5727875" cy="268287"/>
          </a:xfrm>
          <a:prstGeom prst="rect">
            <a:avLst/>
          </a:prstGeom>
        </p:spPr>
        <p:txBody>
          <a:bodyPr lIns="121899" tIns="60949" rIns="121899" bIns="60949"/>
          <a:lstStyle>
            <a:lvl1pPr>
              <a:defRPr sz="800"/>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WWW.BENTLEY.COM    |    </a:t>
            </a: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r>
              <a:rPr kumimoji="0" lang="en-US" sz="800" b="1"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446" y="6537362"/>
            <a:ext cx="974463" cy="226745"/>
          </a:xfrm>
          <a:prstGeom prst="rect">
            <a:avLst/>
          </a:prstGeom>
        </p:spPr>
      </p:pic>
      <p:sp>
        <p:nvSpPr>
          <p:cNvPr id="7" name="Picture Placeholder 5"/>
          <p:cNvSpPr>
            <a:spLocks noGrp="1"/>
          </p:cNvSpPr>
          <p:nvPr>
            <p:ph type="pic" sz="quarter" idx="10" hasCustomPrompt="1"/>
          </p:nvPr>
        </p:nvSpPr>
        <p:spPr>
          <a:xfrm>
            <a:off x="6386027" y="1447800"/>
            <a:ext cx="5281824"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Tree>
    <p:extLst>
      <p:ext uri="{BB962C8B-B14F-4D97-AF65-F5344CB8AC3E}">
        <p14:creationId xmlns:p14="http://schemas.microsoft.com/office/powerpoint/2010/main" val="26388712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 Title + 1 Graphic / 1 Content Graphic /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382512" y="1444752"/>
            <a:ext cx="5285232"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45603" y="6549958"/>
            <a:ext cx="5727875" cy="268287"/>
          </a:xfrm>
          <a:prstGeom prst="rect">
            <a:avLst/>
          </a:prstGeom>
        </p:spPr>
        <p:txBody>
          <a:bodyPr lIns="121899" tIns="60949" rIns="121899" bIns="60949"/>
          <a:lstStyle>
            <a:lvl1pPr>
              <a:defRPr sz="800"/>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WWW.BENTLEY.COM    |    </a:t>
            </a: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r>
              <a:rPr kumimoji="0" lang="en-US" sz="800" b="1"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9446" y="6537362"/>
            <a:ext cx="974463" cy="226745"/>
          </a:xfrm>
          <a:prstGeom prst="rect">
            <a:avLst/>
          </a:prstGeom>
        </p:spPr>
      </p:pic>
      <p:sp>
        <p:nvSpPr>
          <p:cNvPr id="7" name="Picture Placeholder 5"/>
          <p:cNvSpPr>
            <a:spLocks noGrp="1"/>
          </p:cNvSpPr>
          <p:nvPr>
            <p:ph type="pic" sz="quarter" idx="10" hasCustomPrompt="1"/>
          </p:nvPr>
        </p:nvSpPr>
        <p:spPr>
          <a:xfrm>
            <a:off x="507868" y="1447800"/>
            <a:ext cx="5281824"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Tree>
    <p:extLst>
      <p:ext uri="{BB962C8B-B14F-4D97-AF65-F5344CB8AC3E}">
        <p14:creationId xmlns:p14="http://schemas.microsoft.com/office/powerpoint/2010/main" val="250947203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ody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465268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dy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7140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uildings / Facilitie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 y="218364"/>
            <a:ext cx="12190756" cy="5663821"/>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200016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dy - Title + 1 Column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4"/>
          <p:cNvSpPr>
            <a:spLocks noGrp="1"/>
          </p:cNvSpPr>
          <p:nvPr>
            <p:ph sz="quarter" idx="10"/>
          </p:nvPr>
        </p:nvSpPr>
        <p:spPr>
          <a:xfrm>
            <a:off x="503013" y="1451183"/>
            <a:ext cx="11177815" cy="463529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0378271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 people images">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3587" cy="6857107"/>
          </a:xfrm>
          <a:prstGeom prst="rect">
            <a:avLst/>
          </a:prstGeom>
        </p:spPr>
      </p:pic>
      <p:sp>
        <p:nvSpPr>
          <p:cNvPr id="3" name="Text Placeholder 2"/>
          <p:cNvSpPr>
            <a:spLocks noGrp="1"/>
          </p:cNvSpPr>
          <p:nvPr>
            <p:ph type="body" idx="1"/>
          </p:nvPr>
        </p:nvSpPr>
        <p:spPr>
          <a:xfrm>
            <a:off x="3008677" y="3469741"/>
            <a:ext cx="8538887" cy="562869"/>
          </a:xfrm>
        </p:spPr>
        <p:txBody>
          <a:bodyPr/>
          <a:lstStyle>
            <a:lvl1pPr marL="0" indent="0">
              <a:buNone/>
              <a:defRPr sz="2400">
                <a:solidFill>
                  <a:schemeClr val="bg2">
                    <a:lumMod val="50000"/>
                  </a:schemeClr>
                </a:solidFill>
              </a:defRPr>
            </a:lvl1pPr>
            <a:lvl2pPr marL="609493" indent="0">
              <a:buNone/>
              <a:defRPr sz="2400"/>
            </a:lvl2pPr>
            <a:lvl3pPr marL="1218987" indent="0">
              <a:buNone/>
              <a:defRPr sz="2100"/>
            </a:lvl3pPr>
            <a:lvl4pPr marL="1828480" indent="0">
              <a:buNone/>
              <a:defRPr sz="1900"/>
            </a:lvl4pPr>
            <a:lvl5pPr marL="2437973" indent="0">
              <a:buNone/>
              <a:defRPr sz="1900"/>
            </a:lvl5pPr>
            <a:lvl6pPr marL="3047467" indent="0">
              <a:buNone/>
              <a:defRPr sz="1900"/>
            </a:lvl6pPr>
            <a:lvl7pPr marL="3656960" indent="0">
              <a:buNone/>
              <a:defRPr sz="1900"/>
            </a:lvl7pPr>
            <a:lvl8pPr marL="4266453" indent="0">
              <a:buNone/>
              <a:defRPr sz="1900"/>
            </a:lvl8pPr>
            <a:lvl9pPr marL="4875947" indent="0">
              <a:buNone/>
              <a:defRPr sz="1900"/>
            </a:lvl9pPr>
          </a:lstStyle>
          <a:p>
            <a:pPr lvl="0"/>
            <a:endParaRPr lang="en-US" dirty="0"/>
          </a:p>
        </p:txBody>
      </p:sp>
      <p:sp>
        <p:nvSpPr>
          <p:cNvPr id="2" name="Title 1"/>
          <p:cNvSpPr>
            <a:spLocks noGrp="1"/>
          </p:cNvSpPr>
          <p:nvPr>
            <p:ph type="title"/>
          </p:nvPr>
        </p:nvSpPr>
        <p:spPr>
          <a:xfrm>
            <a:off x="3008677" y="2044010"/>
            <a:ext cx="8538887" cy="1362075"/>
          </a:xfrm>
        </p:spPr>
        <p:txBody>
          <a:bodyPr anchor="b"/>
          <a:lstStyle>
            <a:lvl1pPr algn="l">
              <a:defRPr sz="3600" b="1" cap="none">
                <a:effectLst>
                  <a:outerShdw blurRad="50800" dist="38100" dir="16200000" rotWithShape="0">
                    <a:prstClr val="black">
                      <a:alpha val="40000"/>
                    </a:prstClr>
                  </a:outerShdw>
                </a:effectLst>
              </a:defRPr>
            </a:lvl1pPr>
          </a:lstStyle>
          <a:p>
            <a:endParaRPr lang="en-US" dirty="0"/>
          </a:p>
        </p:txBody>
      </p:sp>
      <p:sp>
        <p:nvSpPr>
          <p:cNvPr id="6" name="Rounded Rectangle 5"/>
          <p:cNvSpPr/>
          <p:nvPr userDrawn="1"/>
        </p:nvSpPr>
        <p:spPr bwMode="auto">
          <a:xfrm>
            <a:off x="825338" y="4213228"/>
            <a:ext cx="1111249" cy="1111249"/>
          </a:xfrm>
          <a:prstGeom prst="roundRect">
            <a:avLst>
              <a:gd name="adj" fmla="val 8953"/>
            </a:avLst>
          </a:prstGeom>
          <a:blipFill>
            <a:blip r:embed="rId3" cstate="screen">
              <a:extLst>
                <a:ext uri="{28A0092B-C50C-407E-A947-70E740481C1C}">
                  <a14:useLocalDpi xmlns:a14="http://schemas.microsoft.com/office/drawing/2010/main"/>
                </a:ext>
              </a:extLst>
            </a:blip>
            <a:stretch>
              <a:fillRect l="-1000" t="-1000" r="-1000" b="-1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7" name="Rounded Rectangle 6"/>
          <p:cNvSpPr/>
          <p:nvPr userDrawn="1"/>
        </p:nvSpPr>
        <p:spPr bwMode="auto">
          <a:xfrm>
            <a:off x="825338" y="3082924"/>
            <a:ext cx="1111249" cy="1111249"/>
          </a:xfrm>
          <a:prstGeom prst="roundRect">
            <a:avLst>
              <a:gd name="adj" fmla="val 8953"/>
            </a:avLst>
          </a:prstGeom>
          <a:blipFill dpi="0" rotWithShape="1">
            <a:blip r:embed="rId4" cstate="screen">
              <a:extLst>
                <a:ext uri="{28A0092B-C50C-407E-A947-70E740481C1C}">
                  <a14:useLocalDpi xmlns:a14="http://schemas.microsoft.com/office/drawing/2010/main"/>
                </a:ext>
              </a:extLst>
            </a:blip>
            <a:srcRect/>
            <a:stretch>
              <a:fillRect l="-110000" t="-15000" b="-2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11" name="Rounded Rectangle 10"/>
          <p:cNvSpPr/>
          <p:nvPr userDrawn="1"/>
        </p:nvSpPr>
        <p:spPr bwMode="auto">
          <a:xfrm>
            <a:off x="825338" y="1952484"/>
            <a:ext cx="1111249" cy="1111249"/>
          </a:xfrm>
          <a:prstGeom prst="roundRect">
            <a:avLst>
              <a:gd name="adj" fmla="val 8953"/>
            </a:avLst>
          </a:prstGeom>
          <a:blipFill dpi="0" rotWithShape="1">
            <a:blip r:embed="rId5" cstate="screen">
              <a:extLst>
                <a:ext uri="{28A0092B-C50C-407E-A947-70E740481C1C}">
                  <a14:useLocalDpi xmlns:a14="http://schemas.microsoft.com/office/drawing/2010/main"/>
                </a:ext>
              </a:extLst>
            </a:blip>
            <a:srcRect/>
            <a:stretch>
              <a:fillRect l="-1000" t="-1000" r="-1000" b="-1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16" name="Slide Number Placeholder 1"/>
          <p:cNvSpPr txBox="1">
            <a:spLocks/>
          </p:cNvSpPr>
          <p:nvPr userDrawn="1"/>
        </p:nvSpPr>
        <p:spPr>
          <a:xfrm>
            <a:off x="45615" y="6549959"/>
            <a:ext cx="5729367" cy="268287"/>
          </a:xfrm>
          <a:prstGeom prst="rect">
            <a:avLst/>
          </a:prstGeom>
        </p:spPr>
        <p:txBody>
          <a:bodyPr lIns="121899" tIns="60949" rIns="121899" bIns="60949"/>
          <a:lstStyle>
            <a:lvl1pPr>
              <a:defRPr sz="800"/>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rgbClr val="92D050"/>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65000"/>
                  </a:schemeClr>
                </a:solidFill>
                <a:effectLst/>
                <a:uLnTx/>
                <a:uFillTx/>
                <a:latin typeface="+mn-lt"/>
                <a:ea typeface="+mn-ea"/>
                <a:cs typeface="+mn-cs"/>
              </a:rPr>
              <a:t>|   WWW.BENTLEY.COM    |    </a:t>
            </a:r>
            <a:r>
              <a:rPr lang="en-US" sz="800" dirty="0">
                <a:solidFill>
                  <a:schemeClr val="bg1">
                    <a:lumMod val="65000"/>
                  </a:schemeClr>
                </a:solidFill>
                <a:latin typeface="Arial Narrow" pitchFamily="34" charset="0"/>
              </a:rPr>
              <a:t>©  2015 Bentley</a:t>
            </a:r>
            <a:r>
              <a:rPr lang="en-US" sz="800" baseline="0" dirty="0">
                <a:solidFill>
                  <a:schemeClr val="bg1">
                    <a:lumMod val="65000"/>
                  </a:schemeClr>
                </a:solidFill>
                <a:latin typeface="Arial Narrow" pitchFamily="34" charset="0"/>
              </a:rPr>
              <a:t> Systems, Incorporated</a:t>
            </a:r>
            <a:r>
              <a:rPr kumimoji="0" lang="en-US" sz="8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800" b="0" i="0" u="none" strike="noStrike" kern="1200" cap="none" spc="0" normalizeH="0" baseline="0" noProof="0" dirty="0">
                <a:ln>
                  <a:noFill/>
                </a:ln>
                <a:solidFill>
                  <a:srgbClr val="92D050"/>
                </a:solidFill>
                <a:effectLst/>
                <a:uLnTx/>
                <a:uFillTx/>
                <a:latin typeface="+mn-lt"/>
                <a:ea typeface="+mn-ea"/>
                <a:cs typeface="+mn-cs"/>
              </a:rPr>
              <a:t>  </a:t>
            </a:r>
            <a:endParaRPr kumimoji="0" lang="en-US" sz="8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pic>
        <p:nvPicPr>
          <p:cNvPr id="17" name="Picture 1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40277" y="6389633"/>
            <a:ext cx="1566761" cy="384481"/>
          </a:xfrm>
          <a:prstGeom prst="rect">
            <a:avLst/>
          </a:prstGeom>
        </p:spPr>
      </p:pic>
      <p:sp>
        <p:nvSpPr>
          <p:cNvPr id="14" name="Rounded Rectangle 13"/>
          <p:cNvSpPr/>
          <p:nvPr userDrawn="1"/>
        </p:nvSpPr>
        <p:spPr bwMode="auto">
          <a:xfrm>
            <a:off x="-2" y="4213228"/>
            <a:ext cx="806288" cy="1111249"/>
          </a:xfrm>
          <a:prstGeom prst="roundRect">
            <a:avLst>
              <a:gd name="adj" fmla="val 8953"/>
            </a:avLst>
          </a:prstGeom>
          <a:blipFill dpi="0" rotWithShape="1">
            <a:blip r:embed="rId7"/>
            <a:srcRect/>
            <a:stretch>
              <a:fillRect l="-3366" r="-1"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15" name="Rounded Rectangle 14"/>
          <p:cNvSpPr/>
          <p:nvPr userDrawn="1"/>
        </p:nvSpPr>
        <p:spPr bwMode="auto">
          <a:xfrm>
            <a:off x="0" y="3082924"/>
            <a:ext cx="806286" cy="1111249"/>
          </a:xfrm>
          <a:prstGeom prst="roundRect">
            <a:avLst>
              <a:gd name="adj" fmla="val 8953"/>
            </a:avLst>
          </a:prstGeom>
          <a:blipFill dpi="0" rotWithShape="1">
            <a:blip r:embed="rId8" cstate="screen">
              <a:extLst>
                <a:ext uri="{28A0092B-C50C-407E-A947-70E740481C1C}">
                  <a14:useLocalDpi xmlns:a14="http://schemas.microsoft.com/office/drawing/2010/main"/>
                </a:ext>
              </a:extLst>
            </a:blip>
            <a:srcRect/>
            <a:stretch>
              <a:fillRect l="-65387" t="-15000" r="-158498" b="-2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18" name="Rounded Rectangle 17"/>
          <p:cNvSpPr/>
          <p:nvPr userDrawn="1"/>
        </p:nvSpPr>
        <p:spPr bwMode="auto">
          <a:xfrm>
            <a:off x="0" y="5343525"/>
            <a:ext cx="806286" cy="1111249"/>
          </a:xfrm>
          <a:prstGeom prst="roundRect">
            <a:avLst>
              <a:gd name="adj" fmla="val 8953"/>
            </a:avLst>
          </a:prstGeom>
          <a:blipFill dpi="0" rotWithShape="1">
            <a:blip r:embed="rId7"/>
            <a:srcRect/>
            <a:stretch>
              <a:fillRect l="-3366" t="-100000" r="-1"/>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19" name="Rounded Rectangle 18"/>
          <p:cNvSpPr/>
          <p:nvPr userDrawn="1"/>
        </p:nvSpPr>
        <p:spPr bwMode="auto">
          <a:xfrm>
            <a:off x="-2" y="822186"/>
            <a:ext cx="806287" cy="1111249"/>
          </a:xfrm>
          <a:prstGeom prst="roundRect">
            <a:avLst>
              <a:gd name="adj" fmla="val 8953"/>
            </a:avLst>
          </a:prstGeom>
          <a:blipFill dpi="0" rotWithShape="1">
            <a:blip r:embed="rId9"/>
            <a:srcRect/>
            <a:stretch>
              <a:fillRect l="-3366" r="-1"/>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20" name="Rounded Rectangle 19"/>
          <p:cNvSpPr/>
          <p:nvPr userDrawn="1"/>
        </p:nvSpPr>
        <p:spPr bwMode="auto">
          <a:xfrm>
            <a:off x="0" y="3082924"/>
            <a:ext cx="403143" cy="1111249"/>
          </a:xfrm>
          <a:prstGeom prst="roundRect">
            <a:avLst>
              <a:gd name="adj" fmla="val 0"/>
            </a:avLst>
          </a:prstGeom>
          <a:blipFill dpi="0" rotWithShape="1">
            <a:blip r:embed="rId8" cstate="screen">
              <a:extLst>
                <a:ext uri="{28A0092B-C50C-407E-A947-70E740481C1C}">
                  <a14:useLocalDpi xmlns:a14="http://schemas.microsoft.com/office/drawing/2010/main"/>
                </a:ext>
              </a:extLst>
            </a:blip>
            <a:srcRect/>
            <a:stretch>
              <a:fillRect l="-130772" t="-15000" r="-416998" b="-2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21" name="Rounded Rectangle 20"/>
          <p:cNvSpPr/>
          <p:nvPr userDrawn="1"/>
        </p:nvSpPr>
        <p:spPr bwMode="auto">
          <a:xfrm>
            <a:off x="-2" y="822186"/>
            <a:ext cx="485904" cy="1111249"/>
          </a:xfrm>
          <a:prstGeom prst="roundRect">
            <a:avLst>
              <a:gd name="adj" fmla="val 0"/>
            </a:avLst>
          </a:prstGeom>
          <a:blipFill dpi="0" rotWithShape="1">
            <a:blip r:embed="rId9"/>
            <a:srcRect/>
            <a:stretch>
              <a:fillRect l="-5584" r="-65938"/>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22" name="Rounded Rectangle 21"/>
          <p:cNvSpPr/>
          <p:nvPr userDrawn="1"/>
        </p:nvSpPr>
        <p:spPr bwMode="auto">
          <a:xfrm>
            <a:off x="-2" y="4213228"/>
            <a:ext cx="485904" cy="1111249"/>
          </a:xfrm>
          <a:prstGeom prst="roundRect">
            <a:avLst>
              <a:gd name="adj" fmla="val 0"/>
            </a:avLst>
          </a:prstGeom>
          <a:blipFill dpi="0" rotWithShape="1">
            <a:blip r:embed="rId7"/>
            <a:srcRect/>
            <a:stretch>
              <a:fillRect l="-5584" r="-65938"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
        <p:nvSpPr>
          <p:cNvPr id="23" name="Rounded Rectangle 22"/>
          <p:cNvSpPr/>
          <p:nvPr userDrawn="1"/>
        </p:nvSpPr>
        <p:spPr bwMode="auto">
          <a:xfrm>
            <a:off x="0" y="5343525"/>
            <a:ext cx="485902" cy="1111249"/>
          </a:xfrm>
          <a:prstGeom prst="roundRect">
            <a:avLst>
              <a:gd name="adj" fmla="val 0"/>
            </a:avLst>
          </a:prstGeom>
          <a:blipFill dpi="0" rotWithShape="1">
            <a:blip r:embed="rId7"/>
            <a:srcRect/>
            <a:stretch>
              <a:fillRect l="-5585" t="-100000" r="-65938"/>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sz="1800" dirty="0" err="1">
              <a:solidFill>
                <a:schemeClr val="bg1"/>
              </a:solidFill>
              <a:ea typeface="MS PGothic"/>
              <a:cs typeface="MS PGothic"/>
            </a:endParaRPr>
          </a:p>
        </p:txBody>
      </p:sp>
    </p:spTree>
    <p:extLst>
      <p:ext uri="{BB962C8B-B14F-4D97-AF65-F5344CB8AC3E}">
        <p14:creationId xmlns:p14="http://schemas.microsoft.com/office/powerpoint/2010/main" val="50622017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ody - Graphic Righ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387690" y="1447800"/>
            <a:ext cx="5283200"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47800"/>
            <a:ext cx="5283200" cy="4648200"/>
          </a:xfrm>
        </p:spPr>
        <p:txBody>
          <a:bodyPr/>
          <a:lstStyle>
            <a:lvl1pPr>
              <a:defRPr sz="2800"/>
            </a:lvl1pPr>
            <a:lvl2pPr>
              <a:defRPr sz="2400"/>
            </a:lvl2pPr>
            <a:lvl3pPr>
              <a:defRPr sz="2000"/>
            </a:lvl3pPr>
            <a:lvl4pPr>
              <a:defRPr sz="1600"/>
            </a:lvl4pPr>
            <a:lvl5pPr>
              <a:defRPr sz="1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3047207" y="1103793"/>
            <a:ext cx="9146382" cy="45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0" y="1103793"/>
            <a:ext cx="9146382"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7572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mmunication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145657"/>
            <a:ext cx="12192003" cy="5729161"/>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115222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screet Manufacturing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178025"/>
            <a:ext cx="12192003" cy="5672517"/>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548795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Electric / Gas Utilitie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12651"/>
            <a:ext cx="12195544" cy="5688420"/>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8471762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Government Divider">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8" y="221672"/>
            <a:ext cx="12188825" cy="5815086"/>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6619265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Mining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144379"/>
            <a:ext cx="12193590" cy="5662863"/>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78294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Offshore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202018"/>
            <a:ext cx="12190413" cy="5645889"/>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611150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Power Generation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272716"/>
            <a:ext cx="12193590" cy="5486400"/>
          </a:xfrm>
          <a:prstGeom prst="rect">
            <a:avLst/>
          </a:prstGeom>
        </p:spPr>
      </p:pic>
      <p:sp>
        <p:nvSpPr>
          <p:cNvPr id="10" name="Rectangle 9"/>
          <p:cNvSpPr/>
          <p:nvPr userDrawn="1"/>
        </p:nvSpPr>
        <p:spPr>
          <a:xfrm>
            <a:off x="1588" y="5686446"/>
            <a:ext cx="12188825"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
          <p:cNvSpPr txBox="1">
            <a:spLocks/>
          </p:cNvSpPr>
          <p:nvPr userDrawn="1"/>
        </p:nvSpPr>
        <p:spPr>
          <a:xfrm>
            <a:off x="9397861" y="6599502"/>
            <a:ext cx="2548332" cy="268287"/>
          </a:xfrm>
          <a:prstGeom prst="rect">
            <a:avLst/>
          </a:prstGeom>
        </p:spPr>
        <p:txBody>
          <a:bodyPr lIns="121899" tIns="60949" rIns="121899" bIns="60949"/>
          <a:lstStyle>
            <a:lvl1pPr>
              <a:defRPr sz="800"/>
            </a:lvl1pPr>
          </a:lstStyle>
          <a:p>
            <a:pPr marL="0" marR="0" lvl="0" indent="0" algn="r"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4"/>
            <a:ext cx="12188825"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09"/>
            <a:ext cx="12188825" cy="404069"/>
          </a:xfrm>
          <a:prstGeom prst="rect">
            <a:avLst/>
          </a:prstGeom>
        </p:spPr>
      </p:pic>
      <p:sp>
        <p:nvSpPr>
          <p:cNvPr id="14" name="Rectangle 13"/>
          <p:cNvSpPr/>
          <p:nvPr userDrawn="1"/>
        </p:nvSpPr>
        <p:spPr>
          <a:xfrm>
            <a:off x="1588" y="0"/>
            <a:ext cx="12188825"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8095" y="5858392"/>
            <a:ext cx="1979103" cy="459184"/>
          </a:xfrm>
          <a:prstGeom prst="rect">
            <a:avLst/>
          </a:prstGeom>
        </p:spPr>
      </p:pic>
      <p:grpSp>
        <p:nvGrpSpPr>
          <p:cNvPr id="16" name="Group 15"/>
          <p:cNvGrpSpPr/>
          <p:nvPr userDrawn="1"/>
        </p:nvGrpSpPr>
        <p:grpSpPr>
          <a:xfrm>
            <a:off x="-1" y="427305"/>
            <a:ext cx="12190414"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192" y="4041648"/>
            <a:ext cx="11411712" cy="1563624"/>
          </a:xfrm>
        </p:spPr>
        <p:txBody>
          <a:bodyPr lIns="0" tIns="64008" rIns="118872" bIns="64008"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192" y="5852160"/>
            <a:ext cx="8723376" cy="731520"/>
          </a:xfrm>
        </p:spPr>
        <p:txBody>
          <a:bodyPr lIns="0" tIns="64008" rIns="118872" bIns="64008">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8244945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3776" y="237744"/>
            <a:ext cx="11173968" cy="7589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2920" y="1453896"/>
            <a:ext cx="11173968"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Slide Number Placeholder 1"/>
          <p:cNvSpPr txBox="1">
            <a:spLocks/>
          </p:cNvSpPr>
          <p:nvPr userDrawn="1"/>
        </p:nvSpPr>
        <p:spPr>
          <a:xfrm>
            <a:off x="45603" y="6549958"/>
            <a:ext cx="5727875" cy="268287"/>
          </a:xfrm>
          <a:prstGeom prst="rect">
            <a:avLst/>
          </a:prstGeom>
        </p:spPr>
        <p:txBody>
          <a:bodyPr lIns="121899" tIns="60949" rIns="121899" bIns="60949"/>
          <a:lstStyle>
            <a:lvl1pPr>
              <a:defRPr sz="800"/>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WWW.BENTLEY.COM    |    </a:t>
            </a: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r>
              <a:rPr kumimoji="0" lang="en-US" sz="800" b="1"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a:t>
            </a:r>
          </a:p>
        </p:txBody>
      </p:sp>
      <p:pic>
        <p:nvPicPr>
          <p:cNvPr id="8" name="Picture 7"/>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1029446" y="6537362"/>
            <a:ext cx="974463" cy="226745"/>
          </a:xfrm>
          <a:prstGeom prst="rect">
            <a:avLst/>
          </a:prstGeom>
        </p:spPr>
      </p:pic>
    </p:spTree>
    <p:extLst>
      <p:ext uri="{BB962C8B-B14F-4D97-AF65-F5344CB8AC3E}">
        <p14:creationId xmlns:p14="http://schemas.microsoft.com/office/powerpoint/2010/main" val="291354225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50" r:id="rId14"/>
    <p:sldLayoutId id="2147483652" r:id="rId15"/>
    <p:sldLayoutId id="2147483660" r:id="rId16"/>
    <p:sldLayoutId id="2147483661" r:id="rId17"/>
    <p:sldLayoutId id="2147483654" r:id="rId18"/>
    <p:sldLayoutId id="2147483655" r:id="rId19"/>
    <p:sldLayoutId id="2147483675" r:id="rId20"/>
    <p:sldLayoutId id="2147483676" r:id="rId21"/>
    <p:sldLayoutId id="2147483677" r:id="rId22"/>
  </p:sldLayoutIdLst>
  <p:transition>
    <p:fade/>
  </p:transition>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kern="1200">
          <a:solidFill>
            <a:schemeClr val="tx1"/>
          </a:solidFill>
          <a:latin typeface="+mn-lt"/>
          <a:ea typeface="+mn-ea"/>
          <a:cs typeface="+mn-cs"/>
        </a:defRPr>
      </a:lvl1pPr>
      <a:lvl2pPr marL="685800" indent="-301752" algn="l" defTabSz="914400" rtl="0" eaLnBrk="1" latinLnBrk="0" hangingPunct="1">
        <a:lnSpc>
          <a:spcPct val="90000"/>
        </a:lnSpc>
        <a:spcBef>
          <a:spcPts val="8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182880" algn="l" defTabSz="914400" rtl="0" eaLnBrk="1" latinLnBrk="0" hangingPunct="1">
        <a:lnSpc>
          <a:spcPct val="9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8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137160" algn="l" defTabSz="914400" rtl="0" eaLnBrk="1" latinLnBrk="0" hangingPunct="1">
        <a:lnSpc>
          <a:spcPct val="90000"/>
        </a:lnSpc>
        <a:spcBef>
          <a:spcPts val="8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628900" indent="-182880" algn="l" defTabSz="914400" rtl="0" eaLnBrk="1" latinLnBrk="0" hangingPunct="1">
        <a:lnSpc>
          <a:spcPct val="90000"/>
        </a:lnSpc>
        <a:spcBef>
          <a:spcPts val="800"/>
        </a:spcBef>
        <a:buClr>
          <a:schemeClr val="accent3"/>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7035" y="4673600"/>
            <a:ext cx="9834893" cy="1070149"/>
          </a:xfrm>
        </p:spPr>
        <p:txBody>
          <a:bodyPr>
            <a:normAutofit fontScale="90000"/>
          </a:bodyPr>
          <a:lstStyle/>
          <a:p>
            <a:r>
              <a:rPr lang="en-US" dirty="0"/>
              <a:t>Information Modeling Systems </a:t>
            </a:r>
            <a:br>
              <a:rPr lang="en-US" dirty="0"/>
            </a:br>
            <a:r>
              <a:rPr lang="en-US" dirty="0"/>
              <a:t>BIM and Geotechnical  	</a:t>
            </a:r>
            <a:endParaRPr lang="en-US" sz="3100" dirty="0"/>
          </a:p>
        </p:txBody>
      </p:sp>
      <p:sp>
        <p:nvSpPr>
          <p:cNvPr id="4" name="Subtitle 3"/>
          <p:cNvSpPr>
            <a:spLocks noGrp="1"/>
          </p:cNvSpPr>
          <p:nvPr>
            <p:ph type="subTitle" idx="1"/>
          </p:nvPr>
        </p:nvSpPr>
        <p:spPr/>
        <p:txBody>
          <a:bodyPr/>
          <a:lstStyle/>
          <a:p>
            <a:r>
              <a:rPr lang="en-US" dirty="0"/>
              <a:t>Nicolas Loubier, Bentley Systems, Senior Manager , Product Management, gINT </a:t>
            </a:r>
          </a:p>
        </p:txBody>
      </p:sp>
    </p:spTree>
    <p:extLst>
      <p:ext uri="{BB962C8B-B14F-4D97-AF65-F5344CB8AC3E}">
        <p14:creationId xmlns:p14="http://schemas.microsoft.com/office/powerpoint/2010/main" val="40694122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687797" lvl="1" indent="-304747">
              <a:spcBef>
                <a:spcPts val="800"/>
              </a:spcBef>
            </a:pPr>
            <a:r>
              <a:rPr lang="en-US" sz="3600" dirty="0">
                <a:solidFill>
                  <a:schemeClr val="bg1"/>
                </a:solidFill>
                <a:effectLst>
                  <a:outerShdw blurRad="50800" dist="38100" dir="16200000" rotWithShape="0">
                    <a:prstClr val="black">
                      <a:alpha val="40000"/>
                    </a:prstClr>
                  </a:outerShdw>
                </a:effectLst>
                <a:latin typeface="Arial Narrow" pitchFamily="34" charset="0"/>
                <a:ea typeface="+mj-ea"/>
                <a:cs typeface="+mj-cs"/>
              </a:rPr>
              <a:t>Including Geotechnical Data in to BIM</a:t>
            </a:r>
          </a:p>
        </p:txBody>
      </p:sp>
      <p:sp>
        <p:nvSpPr>
          <p:cNvPr id="9" name="Subtitle 8"/>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289270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Digital Data : Centralized Database</a:t>
            </a:r>
          </a:p>
        </p:txBody>
      </p:sp>
      <p:sp>
        <p:nvSpPr>
          <p:cNvPr id="3" name="Content Placeholder 2"/>
          <p:cNvSpPr>
            <a:spLocks noGrp="1"/>
          </p:cNvSpPr>
          <p:nvPr>
            <p:ph sz="quarter" idx="4294967295"/>
          </p:nvPr>
        </p:nvSpPr>
        <p:spPr>
          <a:xfrm>
            <a:off x="466370" y="1346408"/>
            <a:ext cx="9307868" cy="4635292"/>
          </a:xfrm>
          <a:prstGeom prst="rect">
            <a:avLst/>
          </a:prstGeom>
        </p:spPr>
        <p:txBody>
          <a:bodyPr vert="horz" lIns="91440" tIns="45720" rIns="91440" bIns="45720" rtlCol="0" anchor="t">
            <a:normAutofit lnSpcReduction="10000"/>
          </a:bodyPr>
          <a:lstStyle/>
          <a:p>
            <a:pPr lvl="1"/>
            <a:r>
              <a:rPr lang="en-US" sz="2800" dirty="0"/>
              <a:t>For data storage</a:t>
            </a:r>
          </a:p>
          <a:p>
            <a:pPr lvl="1"/>
            <a:r>
              <a:rPr lang="en-US" sz="2800" dirty="0"/>
              <a:t>For data validation</a:t>
            </a:r>
          </a:p>
          <a:p>
            <a:pPr lvl="1"/>
            <a:r>
              <a:rPr lang="en-US" sz="2800" dirty="0"/>
              <a:t>For data querying</a:t>
            </a:r>
          </a:p>
          <a:p>
            <a:pPr lvl="1"/>
            <a:r>
              <a:rPr lang="en-US" sz="2800" dirty="0"/>
              <a:t>For data reporting</a:t>
            </a:r>
          </a:p>
          <a:p>
            <a:pPr lvl="1"/>
            <a:r>
              <a:rPr lang="en-US" sz="2800" dirty="0"/>
              <a:t>Data sharing with other programs</a:t>
            </a:r>
          </a:p>
          <a:p>
            <a:pPr lvl="1"/>
            <a:r>
              <a:rPr lang="en-US" sz="2800" dirty="0"/>
              <a:t>Can be supported by interoperability standards (DIGGS, AGS4) </a:t>
            </a:r>
          </a:p>
          <a:p>
            <a:pPr marL="0" indent="0">
              <a:lnSpc>
                <a:spcPct val="100000"/>
              </a:lnSpc>
              <a:spcBef>
                <a:spcPts val="600"/>
              </a:spcBef>
              <a:spcAft>
                <a:spcPts val="600"/>
              </a:spcAft>
              <a:buNone/>
            </a:pPr>
            <a:endParaRPr lang="en-US" dirty="0">
              <a:cs typeface="Arial" charset="0"/>
            </a:endParaRPr>
          </a:p>
          <a:p>
            <a:pPr marL="457200" indent="-457200">
              <a:lnSpc>
                <a:spcPct val="100000"/>
              </a:lnSpc>
              <a:spcBef>
                <a:spcPts val="600"/>
              </a:spcBef>
              <a:spcAft>
                <a:spcPts val="600"/>
              </a:spcAft>
            </a:pPr>
            <a:r>
              <a:rPr lang="en-US" dirty="0">
                <a:cs typeface="Arial" charset="0"/>
              </a:rPr>
              <a:t>Need for a single source of truth : one data store, many uses</a:t>
            </a:r>
          </a:p>
        </p:txBody>
      </p:sp>
      <p:grpSp>
        <p:nvGrpSpPr>
          <p:cNvPr id="13" name="Group 12"/>
          <p:cNvGrpSpPr/>
          <p:nvPr/>
        </p:nvGrpSpPr>
        <p:grpSpPr>
          <a:xfrm>
            <a:off x="8946269" y="1449144"/>
            <a:ext cx="2403522" cy="2360027"/>
            <a:chOff x="9610725" y="783098"/>
            <a:chExt cx="2403522" cy="2360027"/>
          </a:xfrm>
        </p:grpSpPr>
        <p:sp>
          <p:nvSpPr>
            <p:cNvPr id="6" name="Oval 5"/>
            <p:cNvSpPr/>
            <p:nvPr/>
          </p:nvSpPr>
          <p:spPr>
            <a:xfrm>
              <a:off x="9610725" y="783098"/>
              <a:ext cx="2403522" cy="236002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7" name="Picture 4" descr="C:\Users\dustin.parkman\OneDrive\SharePoint\T\File Share\BIM Server Graphic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8862" y="1011061"/>
              <a:ext cx="1672888" cy="1904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dustin.parkman\OneDrive\SharePoint\T\File Share\BIM Server Graphics\GeoTec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9512" y="1583764"/>
              <a:ext cx="1065948" cy="12814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45573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Digital Data: Paper to Database, Database to Models </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l="1976" t="18889" r="56396" b="29028"/>
          <a:stretch/>
        </p:blipFill>
        <p:spPr>
          <a:xfrm>
            <a:off x="2079138" y="1758329"/>
            <a:ext cx="5010150" cy="3571875"/>
          </a:xfrm>
          <a:prstGeom prst="rect">
            <a:avLst/>
          </a:prstGeom>
        </p:spPr>
      </p:pic>
      <p:pic>
        <p:nvPicPr>
          <p:cNvPr id="10" name="Picture 106" descr="clipboard"/>
          <p:cNvPicPr>
            <a:picLocks noChangeAspect="1" noChangeArrowheads="1"/>
          </p:cNvPicPr>
          <p:nvPr/>
        </p:nvPicPr>
        <p:blipFill>
          <a:blip r:embed="rId4" cstate="email"/>
          <a:srcRect/>
          <a:stretch>
            <a:fillRect/>
          </a:stretch>
        </p:blipFill>
        <p:spPr bwMode="auto">
          <a:xfrm>
            <a:off x="350350" y="2662495"/>
            <a:ext cx="1728788" cy="1017587"/>
          </a:xfrm>
          <a:prstGeom prst="rect">
            <a:avLst/>
          </a:prstGeom>
          <a:noFill/>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1851" r="61161" b="43211"/>
          <a:stretch/>
        </p:blipFill>
        <p:spPr>
          <a:xfrm>
            <a:off x="7320792" y="3411569"/>
            <a:ext cx="4714089" cy="3081867"/>
          </a:xfrm>
          <a:prstGeom prst="rect">
            <a:avLst/>
          </a:prstGeom>
        </p:spPr>
      </p:pic>
      <p:pic>
        <p:nvPicPr>
          <p:cNvPr id="9" name="Picture 8"/>
          <p:cNvPicPr>
            <a:picLocks noChangeAspect="1"/>
          </p:cNvPicPr>
          <p:nvPr/>
        </p:nvPicPr>
        <p:blipFill rotWithShape="1">
          <a:blip r:embed="rId6"/>
          <a:srcRect l="15395" r="9896"/>
          <a:stretch/>
        </p:blipFill>
        <p:spPr>
          <a:xfrm>
            <a:off x="8721872" y="1147577"/>
            <a:ext cx="1484123" cy="3175647"/>
          </a:xfrm>
          <a:prstGeom prst="rect">
            <a:avLst/>
          </a:prstGeom>
        </p:spPr>
      </p:pic>
    </p:spTree>
    <p:extLst>
      <p:ext uri="{BB962C8B-B14F-4D97-AF65-F5344CB8AC3E}">
        <p14:creationId xmlns:p14="http://schemas.microsoft.com/office/powerpoint/2010/main" val="345348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Database to Models : </a:t>
            </a:r>
            <a:br>
              <a:rPr lang="en-US" dirty="0"/>
            </a:br>
            <a:r>
              <a:rPr lang="en-US" dirty="0"/>
              <a:t>A geotechnical database is a “geospatial database” </a:t>
            </a:r>
          </a:p>
        </p:txBody>
      </p:sp>
      <p:pic>
        <p:nvPicPr>
          <p:cNvPr id="5" name="Picture 4"/>
          <p:cNvPicPr>
            <a:picLocks noChangeAspect="1"/>
          </p:cNvPicPr>
          <p:nvPr/>
        </p:nvPicPr>
        <p:blipFill>
          <a:blip r:embed="rId3"/>
          <a:stretch>
            <a:fillRect/>
          </a:stretch>
        </p:blipFill>
        <p:spPr>
          <a:xfrm>
            <a:off x="223502" y="2129165"/>
            <a:ext cx="5311897" cy="1432181"/>
          </a:xfrm>
          <a:prstGeom prst="rect">
            <a:avLst/>
          </a:prstGeom>
        </p:spPr>
      </p:pic>
      <p:pic>
        <p:nvPicPr>
          <p:cNvPr id="6" name="Picture 5"/>
          <p:cNvPicPr>
            <a:picLocks noChangeAspect="1"/>
          </p:cNvPicPr>
          <p:nvPr/>
        </p:nvPicPr>
        <p:blipFill>
          <a:blip r:embed="rId4"/>
          <a:stretch>
            <a:fillRect/>
          </a:stretch>
        </p:blipFill>
        <p:spPr>
          <a:xfrm>
            <a:off x="6696773" y="1852865"/>
            <a:ext cx="4970971" cy="279177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7696358" y="4829301"/>
            <a:ext cx="29718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X, Y, Z (ground) + depth</a:t>
            </a:r>
          </a:p>
          <a:p>
            <a:pPr marL="285750" indent="-285750">
              <a:buFont typeface="Arial" panose="020B0604020202020204" pitchFamily="34" charset="0"/>
              <a:buChar char="•"/>
            </a:pPr>
            <a:r>
              <a:rPr lang="en-US" dirty="0"/>
              <a:t>Water level depth  </a:t>
            </a:r>
          </a:p>
        </p:txBody>
      </p:sp>
      <p:pic>
        <p:nvPicPr>
          <p:cNvPr id="9" name="Picture 8"/>
          <p:cNvPicPr>
            <a:picLocks noChangeAspect="1"/>
          </p:cNvPicPr>
          <p:nvPr/>
        </p:nvPicPr>
        <p:blipFill rotWithShape="1">
          <a:blip r:embed="rId5"/>
          <a:srcRect r="16574"/>
          <a:stretch/>
        </p:blipFill>
        <p:spPr>
          <a:xfrm>
            <a:off x="223502" y="4230557"/>
            <a:ext cx="5726550" cy="1566820"/>
          </a:xfrm>
          <a:prstGeom prst="rect">
            <a:avLst/>
          </a:prstGeom>
        </p:spPr>
      </p:pic>
    </p:spTree>
    <p:extLst>
      <p:ext uri="{BB962C8B-B14F-4D97-AF65-F5344CB8AC3E}">
        <p14:creationId xmlns:p14="http://schemas.microsoft.com/office/powerpoint/2010/main" val="470525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Displaying Geotechnical Models in Context </a:t>
            </a:r>
          </a:p>
        </p:txBody>
      </p:sp>
      <p:sp>
        <p:nvSpPr>
          <p:cNvPr id="3" name="Content Placeholder 2"/>
          <p:cNvSpPr>
            <a:spLocks noGrp="1"/>
          </p:cNvSpPr>
          <p:nvPr>
            <p:ph idx="1"/>
          </p:nvPr>
        </p:nvSpPr>
        <p:spPr>
          <a:xfrm>
            <a:off x="502920" y="1453896"/>
            <a:ext cx="3649980" cy="4572000"/>
          </a:xfrm>
        </p:spPr>
        <p:txBody>
          <a:bodyPr/>
          <a:lstStyle/>
          <a:p>
            <a:r>
              <a:rPr lang="en-US" dirty="0"/>
              <a:t>Need for geo coordination tools</a:t>
            </a:r>
          </a:p>
          <a:p>
            <a:pPr lvl="1"/>
            <a:r>
              <a:rPr lang="en-US" dirty="0"/>
              <a:t>Local project</a:t>
            </a:r>
          </a:p>
          <a:p>
            <a:pPr lvl="1"/>
            <a:r>
              <a:rPr lang="en-US" dirty="0"/>
              <a:t>GPS</a:t>
            </a:r>
          </a:p>
          <a:p>
            <a:pPr lvl="1"/>
            <a:r>
              <a:rPr lang="en-US" dirty="0"/>
              <a:t>Station-offsets  </a:t>
            </a:r>
          </a:p>
          <a:p>
            <a:pPr lvl="1"/>
            <a:r>
              <a:rPr lang="en-US" dirty="0"/>
              <a:t>On the Fly </a:t>
            </a:r>
            <a:r>
              <a:rPr lang="en-US" dirty="0" err="1"/>
              <a:t>Reprojection</a:t>
            </a:r>
            <a:r>
              <a:rPr lang="en-US" dirty="0"/>
              <a:t> </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15130" y="1453896"/>
            <a:ext cx="5906235" cy="4285622"/>
          </a:xfrm>
          <a:prstGeom prst="rect">
            <a:avLst/>
          </a:prstGeom>
        </p:spPr>
      </p:pic>
    </p:spTree>
    <p:extLst>
      <p:ext uri="{BB962C8B-B14F-4D97-AF65-F5344CB8AC3E}">
        <p14:creationId xmlns:p14="http://schemas.microsoft.com/office/powerpoint/2010/main" val="34587102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Displaying Geotechnical Models in Context </a:t>
            </a:r>
          </a:p>
        </p:txBody>
      </p:sp>
      <p:sp>
        <p:nvSpPr>
          <p:cNvPr id="12" name="Content Placeholder 11"/>
          <p:cNvSpPr>
            <a:spLocks noGrp="1"/>
          </p:cNvSpPr>
          <p:nvPr>
            <p:ph idx="1"/>
          </p:nvPr>
        </p:nvSpPr>
        <p:spPr/>
        <p:txBody>
          <a:bodyPr/>
          <a:lstStyle/>
          <a:p>
            <a:r>
              <a:rPr lang="en-US" dirty="0"/>
              <a:t>Geotechnical database</a:t>
            </a:r>
            <a:br>
              <a:rPr lang="en-US" dirty="0"/>
            </a:br>
            <a:r>
              <a:rPr lang="en-US" dirty="0"/>
              <a:t>output :</a:t>
            </a:r>
          </a:p>
          <a:p>
            <a:pPr lvl="1"/>
            <a:r>
              <a:rPr lang="en-US" dirty="0"/>
              <a:t>2d plans</a:t>
            </a:r>
          </a:p>
          <a:p>
            <a:pPr lvl="1"/>
            <a:r>
              <a:rPr lang="en-US" dirty="0"/>
              <a:t>Profiles </a:t>
            </a:r>
          </a:p>
          <a:p>
            <a:pPr lvl="1"/>
            <a:r>
              <a:rPr lang="en-US" dirty="0"/>
              <a:t>3d models </a:t>
            </a:r>
          </a:p>
          <a:p>
            <a:pPr lvl="1"/>
            <a:r>
              <a:rPr lang="en-US" dirty="0" err="1"/>
              <a:t>Subsurfaces</a:t>
            </a:r>
            <a:r>
              <a:rPr lang="en-US" dirty="0"/>
              <a:t>  </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b="12256"/>
          <a:stretch/>
        </p:blipFill>
        <p:spPr>
          <a:xfrm>
            <a:off x="5193081" y="831126"/>
            <a:ext cx="2908225" cy="241621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 name="Picture 9"/>
          <p:cNvPicPr>
            <a:picLocks noChangeAspect="1"/>
          </p:cNvPicPr>
          <p:nvPr/>
        </p:nvPicPr>
        <p:blipFill rotWithShape="1">
          <a:blip r:embed="rId4"/>
          <a:srcRect l="10875" b="4547"/>
          <a:stretch/>
        </p:blipFill>
        <p:spPr>
          <a:xfrm>
            <a:off x="3320741" y="3247344"/>
            <a:ext cx="2899149" cy="3135308"/>
          </a:xfrm>
          <a:prstGeom prst="rect">
            <a:avLst/>
          </a:prstGeom>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60243"/>
          <a:stretch/>
        </p:blipFill>
        <p:spPr bwMode="auto">
          <a:xfrm>
            <a:off x="8524071" y="1692482"/>
            <a:ext cx="3444876" cy="508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5788" y="3585162"/>
            <a:ext cx="3993789" cy="2897933"/>
          </a:xfrm>
          <a:prstGeom prst="rect">
            <a:avLst/>
          </a:prstGeom>
        </p:spPr>
      </p:pic>
    </p:spTree>
    <p:extLst>
      <p:ext uri="{BB962C8B-B14F-4D97-AF65-F5344CB8AC3E}">
        <p14:creationId xmlns:p14="http://schemas.microsoft.com/office/powerpoint/2010/main" val="23508210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plans</a:t>
            </a:r>
          </a:p>
        </p:txBody>
      </p:sp>
      <p:sp>
        <p:nvSpPr>
          <p:cNvPr id="3" name="Content Placeholder 2"/>
          <p:cNvSpPr>
            <a:spLocks noGrp="1"/>
          </p:cNvSpPr>
          <p:nvPr>
            <p:ph sz="half" idx="1"/>
          </p:nvPr>
        </p:nvSpPr>
        <p:spPr>
          <a:xfrm>
            <a:off x="512064" y="1444752"/>
            <a:ext cx="3082036" cy="4645152"/>
          </a:xfrm>
        </p:spPr>
        <p:txBody>
          <a:bodyPr/>
          <a:lstStyle/>
          <a:p>
            <a:r>
              <a:rPr lang="en-US" dirty="0"/>
              <a:t>Single Source of truth and centralized geotechnical data enable data flow to GIS </a:t>
            </a:r>
          </a:p>
          <a:p>
            <a:endParaRPr lang="en-US" dirty="0"/>
          </a:p>
        </p:txBody>
      </p:sp>
      <p:pic>
        <p:nvPicPr>
          <p:cNvPr id="5" name="Picture 4"/>
          <p:cNvPicPr>
            <a:picLocks noChangeAspect="1"/>
          </p:cNvPicPr>
          <p:nvPr/>
        </p:nvPicPr>
        <p:blipFill>
          <a:blip r:embed="rId3"/>
          <a:stretch>
            <a:fillRect/>
          </a:stretch>
        </p:blipFill>
        <p:spPr>
          <a:xfrm>
            <a:off x="9333279" y="345917"/>
            <a:ext cx="2632955" cy="1749614"/>
          </a:xfrm>
          <a:prstGeom prst="rect">
            <a:avLst/>
          </a:prstGeom>
        </p:spPr>
      </p:pic>
      <p:pic>
        <p:nvPicPr>
          <p:cNvPr id="1026" name="Picture 2" descr="C:\Users\NICOLA~1.LOU\AppData\Local\Temp\SNAGHTML5e65cf4.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1080" y="1634299"/>
            <a:ext cx="5281824" cy="496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1441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8112" y="196123"/>
            <a:ext cx="11174495" cy="762000"/>
          </a:xfrm>
        </p:spPr>
        <p:txBody>
          <a:bodyPr/>
          <a:lstStyle/>
          <a:p>
            <a:r>
              <a:rPr lang="en-US" dirty="0"/>
              <a:t>Profile Views</a:t>
            </a:r>
          </a:p>
        </p:txBody>
      </p:sp>
      <p:sp>
        <p:nvSpPr>
          <p:cNvPr id="6" name="Content Placeholder 5"/>
          <p:cNvSpPr txBox="1">
            <a:spLocks/>
          </p:cNvSpPr>
          <p:nvPr/>
        </p:nvSpPr>
        <p:spPr bwMode="auto">
          <a:xfrm>
            <a:off x="477569" y="1505651"/>
            <a:ext cx="5324920" cy="4648200"/>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lvl1pPr marL="365696" indent="-365696" algn="l" rtl="0" eaLnBrk="1" fontAlgn="base" hangingPunct="1">
              <a:lnSpc>
                <a:spcPct val="90000"/>
              </a:lnSpc>
              <a:spcBef>
                <a:spcPts val="2666"/>
              </a:spcBef>
              <a:spcAft>
                <a:spcPct val="0"/>
              </a:spcAft>
              <a:buChar char="•"/>
              <a:defRPr sz="2800">
                <a:solidFill>
                  <a:schemeClr val="tx1"/>
                </a:solidFill>
                <a:latin typeface="+mj-lt"/>
                <a:ea typeface="+mn-ea"/>
                <a:cs typeface="Arial" pitchFamily="34" charset="0"/>
              </a:defRPr>
            </a:lvl1pPr>
            <a:lvl2pPr marL="687797" indent="-304747" algn="l" rtl="0" eaLnBrk="1" fontAlgn="base" hangingPunct="1">
              <a:lnSpc>
                <a:spcPct val="90000"/>
              </a:lnSpc>
              <a:spcBef>
                <a:spcPts val="800"/>
              </a:spcBef>
              <a:spcAft>
                <a:spcPct val="0"/>
              </a:spcAft>
              <a:buClr>
                <a:schemeClr val="accent1"/>
              </a:buClr>
              <a:buChar char="–"/>
              <a:defRPr sz="2400">
                <a:solidFill>
                  <a:schemeClr val="tx1"/>
                </a:solidFill>
                <a:latin typeface="+mj-lt"/>
                <a:ea typeface="+mn-ea"/>
                <a:cs typeface="Arial" pitchFamily="34" charset="0"/>
              </a:defRPr>
            </a:lvl2pPr>
            <a:lvl3pPr marL="1445431" indent="-226444" algn="l" rtl="0" eaLnBrk="1" fontAlgn="base" hangingPunct="1">
              <a:lnSpc>
                <a:spcPct val="90000"/>
              </a:lnSpc>
              <a:spcBef>
                <a:spcPts val="800"/>
              </a:spcBef>
              <a:spcAft>
                <a:spcPct val="0"/>
              </a:spcAft>
              <a:buChar char="•"/>
              <a:defRPr sz="2000">
                <a:solidFill>
                  <a:schemeClr val="tx1"/>
                </a:solidFill>
                <a:latin typeface="+mj-lt"/>
                <a:ea typeface="+mn-ea"/>
                <a:cs typeface="Arial" pitchFamily="34" charset="0"/>
              </a:defRPr>
            </a:lvl3pPr>
            <a:lvl4pPr marL="2133227" indent="-304747" algn="l" rtl="0" eaLnBrk="1" fontAlgn="base" hangingPunct="1">
              <a:spcBef>
                <a:spcPct val="20000"/>
              </a:spcBef>
              <a:spcAft>
                <a:spcPct val="0"/>
              </a:spcAft>
              <a:buClr>
                <a:schemeClr val="accent1"/>
              </a:buClr>
              <a:buChar char="–"/>
              <a:defRPr sz="1600">
                <a:solidFill>
                  <a:schemeClr val="tx1"/>
                </a:solidFill>
                <a:latin typeface="+mn-lt"/>
                <a:ea typeface="+mn-ea"/>
                <a:cs typeface="+mn-cs"/>
              </a:defRPr>
            </a:lvl4pPr>
            <a:lvl5pPr marL="2742720" indent="-304747" algn="l" rtl="0" eaLnBrk="1" fontAlgn="base" hangingPunct="1">
              <a:spcBef>
                <a:spcPct val="20000"/>
              </a:spcBef>
              <a:spcAft>
                <a:spcPct val="0"/>
              </a:spcAft>
              <a:buChar char="»"/>
              <a:defRPr sz="1400">
                <a:solidFill>
                  <a:schemeClr val="tx1"/>
                </a:solidFill>
                <a:latin typeface="+mn-lt"/>
                <a:ea typeface="+mn-ea"/>
                <a:cs typeface="+mn-cs"/>
              </a:defRPr>
            </a:lvl5pPr>
            <a:lvl6pPr marL="3352213" indent="-304747" algn="l" rtl="0" eaLnBrk="1" fontAlgn="base" hangingPunct="1">
              <a:spcBef>
                <a:spcPct val="20000"/>
              </a:spcBef>
              <a:spcAft>
                <a:spcPct val="0"/>
              </a:spcAft>
              <a:defRPr sz="2400">
                <a:solidFill>
                  <a:schemeClr val="tx1"/>
                </a:solidFill>
                <a:latin typeface="+mn-lt"/>
                <a:ea typeface="+mn-ea"/>
                <a:cs typeface="+mn-cs"/>
              </a:defRPr>
            </a:lvl6pPr>
            <a:lvl7pPr marL="3961707" indent="-304747" algn="l" rtl="0" eaLnBrk="1" fontAlgn="base" hangingPunct="1">
              <a:spcBef>
                <a:spcPct val="20000"/>
              </a:spcBef>
              <a:spcAft>
                <a:spcPct val="0"/>
              </a:spcAft>
              <a:defRPr sz="2400">
                <a:solidFill>
                  <a:schemeClr val="tx1"/>
                </a:solidFill>
                <a:latin typeface="+mn-lt"/>
                <a:ea typeface="+mn-ea"/>
                <a:cs typeface="+mn-cs"/>
              </a:defRPr>
            </a:lvl7pPr>
            <a:lvl8pPr marL="4571200" indent="-304747" algn="l" rtl="0" eaLnBrk="1" fontAlgn="base" hangingPunct="1">
              <a:spcBef>
                <a:spcPct val="20000"/>
              </a:spcBef>
              <a:spcAft>
                <a:spcPct val="0"/>
              </a:spcAft>
              <a:defRPr sz="2400">
                <a:solidFill>
                  <a:schemeClr val="tx1"/>
                </a:solidFill>
                <a:latin typeface="+mn-lt"/>
                <a:ea typeface="+mn-ea"/>
                <a:cs typeface="+mn-cs"/>
              </a:defRPr>
            </a:lvl8pPr>
            <a:lvl9pPr marL="5180693" indent="-304747" algn="l" rtl="0" eaLnBrk="1" fontAlgn="base" hangingPunct="1">
              <a:spcBef>
                <a:spcPct val="20000"/>
              </a:spcBef>
              <a:spcAft>
                <a:spcPct val="0"/>
              </a:spcAft>
              <a:defRPr sz="2400">
                <a:solidFill>
                  <a:schemeClr val="tx1"/>
                </a:solidFill>
                <a:latin typeface="+mn-lt"/>
                <a:ea typeface="+mn-ea"/>
                <a:cs typeface="+mn-cs"/>
              </a:defRPr>
            </a:lvl9pPr>
          </a:lstStyle>
          <a:p>
            <a:r>
              <a:rPr lang="en-US" kern="0" dirty="0">
                <a:latin typeface="Arial Narrow" charset="0"/>
              </a:rPr>
              <a:t>Dynamic profiles</a:t>
            </a:r>
          </a:p>
          <a:p>
            <a:r>
              <a:rPr lang="en-US" kern="0" dirty="0">
                <a:latin typeface="Arial Narrow" charset="0"/>
              </a:rPr>
              <a:t>Borehole visualization plus surfaces </a:t>
            </a:r>
          </a:p>
          <a:p>
            <a:r>
              <a:rPr lang="en-US" kern="0" dirty="0">
                <a:latin typeface="Arial Narrow" charset="0"/>
              </a:rPr>
              <a:t>Civil projects </a:t>
            </a:r>
          </a:p>
          <a:p>
            <a:r>
              <a:rPr lang="en-US" kern="0" dirty="0">
                <a:latin typeface="Arial Narrow" charset="0"/>
              </a:rPr>
              <a:t>Surface interpretation </a:t>
            </a:r>
          </a:p>
          <a:p>
            <a:r>
              <a:rPr lang="en-US" kern="0" dirty="0">
                <a:latin typeface="Arial Narrow" charset="0"/>
              </a:rPr>
              <a:t>“Browsing” tool for subsurface data </a:t>
            </a:r>
          </a:p>
        </p:txBody>
      </p:sp>
      <p:pic>
        <p:nvPicPr>
          <p:cNvPr id="5" name="Picture 4"/>
          <p:cNvPicPr>
            <a:picLocks noChangeAspect="1"/>
          </p:cNvPicPr>
          <p:nvPr/>
        </p:nvPicPr>
        <p:blipFill rotWithShape="1">
          <a:blip r:embed="rId3"/>
          <a:srcRect t="18504" b="32914"/>
          <a:stretch/>
        </p:blipFill>
        <p:spPr>
          <a:xfrm>
            <a:off x="5974766" y="1258567"/>
            <a:ext cx="3996540" cy="1764842"/>
          </a:xfrm>
          <a:prstGeom prst="rect">
            <a:avLst/>
          </a:prstGeom>
        </p:spPr>
      </p:pic>
      <p:pic>
        <p:nvPicPr>
          <p:cNvPr id="7" name="Content Placeholder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23180" y="3423579"/>
            <a:ext cx="5024522" cy="2731430"/>
          </a:xfrm>
          <a:prstGeom prst="rect">
            <a:avLst/>
          </a:prstGeom>
        </p:spPr>
      </p:pic>
      <p:cxnSp>
        <p:nvCxnSpPr>
          <p:cNvPr id="8" name="Straight Arrow Connector 7"/>
          <p:cNvCxnSpPr/>
          <p:nvPr/>
        </p:nvCxnSpPr>
        <p:spPr bwMode="auto">
          <a:xfrm flipH="1">
            <a:off x="7427554" y="2140988"/>
            <a:ext cx="215097" cy="1251813"/>
          </a:xfrm>
          <a:prstGeom prst="straightConnector1">
            <a:avLst/>
          </a:prstGeom>
          <a:ln>
            <a:headEnd type="none"/>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1782746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3d Models : Use of geotechnical data in infrastructure projects</a:t>
            </a:r>
          </a:p>
        </p:txBody>
      </p:sp>
      <p:sp>
        <p:nvSpPr>
          <p:cNvPr id="6" name="Content Placeholder 3"/>
          <p:cNvSpPr>
            <a:spLocks noGrp="1"/>
          </p:cNvSpPr>
          <p:nvPr>
            <p:ph sz="half" idx="1"/>
          </p:nvPr>
        </p:nvSpPr>
        <p:spPr>
          <a:xfrm>
            <a:off x="509457" y="1447800"/>
            <a:ext cx="5205675" cy="5081337"/>
          </a:xfrm>
        </p:spPr>
        <p:txBody>
          <a:bodyPr vert="horz" lIns="91440" tIns="45720" rIns="91440" bIns="45720" rtlCol="0" anchor="t">
            <a:normAutofit/>
          </a:bodyPr>
          <a:lstStyle/>
          <a:p>
            <a:r>
              <a:rPr lang="en-US" dirty="0"/>
              <a:t>End game is the infrastructure design and construction  </a:t>
            </a:r>
          </a:p>
          <a:p>
            <a:endParaRPr lang="en-US" dirty="0"/>
          </a:p>
          <a:p>
            <a:r>
              <a:rPr lang="en-US" dirty="0"/>
              <a:t>Terrain</a:t>
            </a:r>
          </a:p>
          <a:p>
            <a:r>
              <a:rPr lang="en-US" dirty="0"/>
              <a:t>3D visualization of geotechnical data</a:t>
            </a:r>
          </a:p>
          <a:p>
            <a:r>
              <a:rPr lang="en-US" dirty="0"/>
              <a:t>Overlay design plans to provide context view</a:t>
            </a:r>
          </a:p>
          <a:p>
            <a:r>
              <a:rPr lang="en-US" dirty="0"/>
              <a:t>Data QA/analysis </a:t>
            </a:r>
          </a:p>
          <a:p>
            <a:endParaRPr lang="en-US" dirty="0"/>
          </a:p>
        </p:txBody>
      </p:sp>
      <p:pic>
        <p:nvPicPr>
          <p:cNvPr id="5" name="Picture 4"/>
          <p:cNvPicPr>
            <a:picLocks noChangeAspect="1"/>
          </p:cNvPicPr>
          <p:nvPr/>
        </p:nvPicPr>
        <p:blipFill rotWithShape="1">
          <a:blip r:embed="rId3"/>
          <a:srcRect l="13424" r="24667" b="14539"/>
          <a:stretch/>
        </p:blipFill>
        <p:spPr>
          <a:xfrm>
            <a:off x="5908220" y="1663701"/>
            <a:ext cx="6283780" cy="3727864"/>
          </a:xfrm>
          <a:prstGeom prst="rect">
            <a:avLst/>
          </a:prstGeom>
        </p:spPr>
      </p:pic>
    </p:spTree>
    <p:extLst>
      <p:ext uri="{BB962C8B-B14F-4D97-AF65-F5344CB8AC3E}">
        <p14:creationId xmlns:p14="http://schemas.microsoft.com/office/powerpoint/2010/main" val="30657231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89000" y="1508125"/>
            <a:ext cx="10045700" cy="4316357"/>
          </a:xfrm>
        </p:spPr>
      </p:pic>
      <p:sp>
        <p:nvSpPr>
          <p:cNvPr id="8" name="Rectangle 7"/>
          <p:cNvSpPr/>
          <p:nvPr/>
        </p:nvSpPr>
        <p:spPr>
          <a:xfrm>
            <a:off x="507789" y="485665"/>
            <a:ext cx="1622635" cy="646331"/>
          </a:xfrm>
          <a:prstGeom prst="rect">
            <a:avLst/>
          </a:prstGeom>
          <a:ln>
            <a:solidFill>
              <a:srgbClr val="C00000"/>
            </a:solidFill>
          </a:ln>
        </p:spPr>
        <p:txBody>
          <a:bodyPr wrap="square">
            <a:spAutoFit/>
          </a:bodyPr>
          <a:lstStyle/>
          <a:p>
            <a:r>
              <a:rPr lang="en-CA" dirty="0"/>
              <a:t>Reality mesh from drones </a:t>
            </a:r>
            <a:endParaRPr lang="en-US" dirty="0"/>
          </a:p>
        </p:txBody>
      </p:sp>
      <p:cxnSp>
        <p:nvCxnSpPr>
          <p:cNvPr id="9" name="Straight Arrow Connector 8"/>
          <p:cNvCxnSpPr>
            <a:stCxn id="8" idx="2"/>
          </p:cNvCxnSpPr>
          <p:nvPr/>
        </p:nvCxnSpPr>
        <p:spPr bwMode="auto">
          <a:xfrm>
            <a:off x="1319107" y="1131996"/>
            <a:ext cx="928793" cy="1496904"/>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625265" y="6048211"/>
            <a:ext cx="1622635" cy="369332"/>
          </a:xfrm>
          <a:prstGeom prst="rect">
            <a:avLst/>
          </a:prstGeom>
          <a:ln>
            <a:solidFill>
              <a:srgbClr val="C00000"/>
            </a:solidFill>
          </a:ln>
        </p:spPr>
        <p:txBody>
          <a:bodyPr wrap="square">
            <a:spAutoFit/>
          </a:bodyPr>
          <a:lstStyle/>
          <a:p>
            <a:r>
              <a:rPr lang="en-CA" dirty="0"/>
              <a:t>Bridge design </a:t>
            </a:r>
            <a:endParaRPr lang="en-US" dirty="0"/>
          </a:p>
        </p:txBody>
      </p:sp>
      <p:cxnSp>
        <p:nvCxnSpPr>
          <p:cNvPr id="15" name="Straight Arrow Connector 14"/>
          <p:cNvCxnSpPr>
            <a:stCxn id="14" idx="0"/>
          </p:cNvCxnSpPr>
          <p:nvPr/>
        </p:nvCxnSpPr>
        <p:spPr bwMode="auto">
          <a:xfrm flipV="1">
            <a:off x="1436583" y="4140200"/>
            <a:ext cx="2170218" cy="1908011"/>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7" name="Rectangle 16"/>
          <p:cNvSpPr/>
          <p:nvPr/>
        </p:nvSpPr>
        <p:spPr>
          <a:xfrm>
            <a:off x="3898581" y="915064"/>
            <a:ext cx="1622635" cy="369332"/>
          </a:xfrm>
          <a:prstGeom prst="rect">
            <a:avLst/>
          </a:prstGeom>
          <a:ln>
            <a:solidFill>
              <a:srgbClr val="C00000"/>
            </a:solidFill>
          </a:ln>
        </p:spPr>
        <p:txBody>
          <a:bodyPr wrap="square">
            <a:spAutoFit/>
          </a:bodyPr>
          <a:lstStyle/>
          <a:p>
            <a:r>
              <a:rPr lang="en-CA" dirty="0"/>
              <a:t>Terrain survey </a:t>
            </a:r>
            <a:endParaRPr lang="en-US" dirty="0"/>
          </a:p>
        </p:txBody>
      </p:sp>
      <p:cxnSp>
        <p:nvCxnSpPr>
          <p:cNvPr id="18" name="Straight Arrow Connector 17"/>
          <p:cNvCxnSpPr/>
          <p:nvPr/>
        </p:nvCxnSpPr>
        <p:spPr bwMode="auto">
          <a:xfrm>
            <a:off x="4709899" y="1284396"/>
            <a:ext cx="117475" cy="1052404"/>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21" name="Rectangle 20"/>
          <p:cNvSpPr/>
          <p:nvPr/>
        </p:nvSpPr>
        <p:spPr>
          <a:xfrm>
            <a:off x="2795483" y="6048211"/>
            <a:ext cx="1622635" cy="369332"/>
          </a:xfrm>
          <a:prstGeom prst="rect">
            <a:avLst/>
          </a:prstGeom>
          <a:ln>
            <a:solidFill>
              <a:srgbClr val="C00000"/>
            </a:solidFill>
          </a:ln>
        </p:spPr>
        <p:txBody>
          <a:bodyPr wrap="square">
            <a:spAutoFit/>
          </a:bodyPr>
          <a:lstStyle/>
          <a:p>
            <a:r>
              <a:rPr lang="en-CA" dirty="0"/>
              <a:t>Road design </a:t>
            </a:r>
            <a:endParaRPr lang="en-US" dirty="0"/>
          </a:p>
        </p:txBody>
      </p:sp>
      <p:cxnSp>
        <p:nvCxnSpPr>
          <p:cNvPr id="22" name="Straight Arrow Connector 21"/>
          <p:cNvCxnSpPr>
            <a:stCxn id="21" idx="0"/>
          </p:cNvCxnSpPr>
          <p:nvPr/>
        </p:nvCxnSpPr>
        <p:spPr bwMode="auto">
          <a:xfrm flipV="1">
            <a:off x="3606801" y="4838700"/>
            <a:ext cx="1460499" cy="1209511"/>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pic>
        <p:nvPicPr>
          <p:cNvPr id="26" name="Picture 25"/>
          <p:cNvPicPr>
            <a:picLocks noChangeAspect="1"/>
          </p:cNvPicPr>
          <p:nvPr/>
        </p:nvPicPr>
        <p:blipFill>
          <a:blip r:embed="rId4"/>
          <a:stretch>
            <a:fillRect/>
          </a:stretch>
        </p:blipFill>
        <p:spPr>
          <a:xfrm>
            <a:off x="9728605" y="4103882"/>
            <a:ext cx="986824" cy="990323"/>
          </a:xfrm>
          <a:prstGeom prst="rect">
            <a:avLst/>
          </a:prstGeom>
        </p:spPr>
      </p:pic>
      <p:sp>
        <p:nvSpPr>
          <p:cNvPr id="27" name="Rectangle 26"/>
          <p:cNvSpPr/>
          <p:nvPr/>
        </p:nvSpPr>
        <p:spPr>
          <a:xfrm>
            <a:off x="7237518" y="6048211"/>
            <a:ext cx="2236682" cy="369332"/>
          </a:xfrm>
          <a:prstGeom prst="rect">
            <a:avLst/>
          </a:prstGeom>
          <a:ln>
            <a:solidFill>
              <a:srgbClr val="C00000"/>
            </a:solidFill>
          </a:ln>
        </p:spPr>
        <p:txBody>
          <a:bodyPr wrap="square">
            <a:spAutoFit/>
          </a:bodyPr>
          <a:lstStyle/>
          <a:p>
            <a:r>
              <a:rPr lang="en-CA" dirty="0"/>
              <a:t>Geotechnical data </a:t>
            </a:r>
            <a:endParaRPr lang="en-US" dirty="0"/>
          </a:p>
        </p:txBody>
      </p:sp>
      <p:cxnSp>
        <p:nvCxnSpPr>
          <p:cNvPr id="28" name="Straight Arrow Connector 27"/>
          <p:cNvCxnSpPr>
            <a:stCxn id="27" idx="0"/>
          </p:cNvCxnSpPr>
          <p:nvPr/>
        </p:nvCxnSpPr>
        <p:spPr bwMode="auto">
          <a:xfrm flipV="1">
            <a:off x="8355859" y="4838701"/>
            <a:ext cx="1153476" cy="1209510"/>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91943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Information Modeling / BIM</a:t>
            </a:r>
          </a:p>
        </p:txBody>
      </p:sp>
      <p:sp>
        <p:nvSpPr>
          <p:cNvPr id="5" name="Content Placeholder 4"/>
          <p:cNvSpPr>
            <a:spLocks noGrp="1"/>
          </p:cNvSpPr>
          <p:nvPr>
            <p:ph sz="half" idx="1"/>
          </p:nvPr>
        </p:nvSpPr>
        <p:spPr>
          <a:xfrm>
            <a:off x="512063" y="1444752"/>
            <a:ext cx="10409937" cy="4645152"/>
          </a:xfrm>
        </p:spPr>
        <p:txBody>
          <a:bodyPr>
            <a:normAutofit/>
          </a:bodyPr>
          <a:lstStyle/>
          <a:p>
            <a:r>
              <a:rPr lang="en-US" dirty="0"/>
              <a:t>Introduction</a:t>
            </a:r>
          </a:p>
          <a:p>
            <a:endParaRPr lang="en-US" dirty="0"/>
          </a:p>
          <a:p>
            <a:r>
              <a:rPr lang="en-US" dirty="0"/>
              <a:t>Overview of the Traditional Geotechnical State of Practice </a:t>
            </a:r>
          </a:p>
          <a:p>
            <a:endParaRPr lang="en-US" dirty="0"/>
          </a:p>
          <a:p>
            <a:r>
              <a:rPr lang="en-US" dirty="0"/>
              <a:t>Including Geotechnical data in BIM </a:t>
            </a:r>
            <a:r>
              <a:rPr lang="en-US" dirty="0" err="1"/>
              <a:t>workfows</a:t>
            </a:r>
            <a:r>
              <a:rPr lang="en-US" dirty="0"/>
              <a:t> </a:t>
            </a:r>
          </a:p>
          <a:p>
            <a:endParaRPr lang="en-US" dirty="0"/>
          </a:p>
          <a:p>
            <a:r>
              <a:rPr lang="en-US" dirty="0"/>
              <a:t>Conclusion  </a:t>
            </a:r>
          </a:p>
          <a:p>
            <a:endParaRPr lang="en-US" dirty="0"/>
          </a:p>
        </p:txBody>
      </p:sp>
    </p:spTree>
    <p:extLst>
      <p:ext uri="{BB962C8B-B14F-4D97-AF65-F5344CB8AC3E}">
        <p14:creationId xmlns:p14="http://schemas.microsoft.com/office/powerpoint/2010/main" val="41970061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90086" y="1508125"/>
            <a:ext cx="10043528" cy="4316357"/>
          </a:xfrm>
        </p:spPr>
      </p:pic>
      <p:sp>
        <p:nvSpPr>
          <p:cNvPr id="8" name="Rectangle 7"/>
          <p:cNvSpPr/>
          <p:nvPr/>
        </p:nvSpPr>
        <p:spPr>
          <a:xfrm>
            <a:off x="507789" y="485665"/>
            <a:ext cx="1622635" cy="646331"/>
          </a:xfrm>
          <a:prstGeom prst="rect">
            <a:avLst/>
          </a:prstGeom>
          <a:ln>
            <a:solidFill>
              <a:srgbClr val="C00000"/>
            </a:solidFill>
          </a:ln>
        </p:spPr>
        <p:txBody>
          <a:bodyPr wrap="square">
            <a:spAutoFit/>
          </a:bodyPr>
          <a:lstStyle/>
          <a:p>
            <a:r>
              <a:rPr lang="en-CA" dirty="0"/>
              <a:t>Reality mesh from drones </a:t>
            </a:r>
            <a:endParaRPr lang="en-US" dirty="0"/>
          </a:p>
        </p:txBody>
      </p:sp>
      <p:cxnSp>
        <p:nvCxnSpPr>
          <p:cNvPr id="9" name="Straight Arrow Connector 8"/>
          <p:cNvCxnSpPr>
            <a:stCxn id="8" idx="2"/>
          </p:cNvCxnSpPr>
          <p:nvPr/>
        </p:nvCxnSpPr>
        <p:spPr bwMode="auto">
          <a:xfrm>
            <a:off x="1319107" y="1131996"/>
            <a:ext cx="928793" cy="1496904"/>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625265" y="6048211"/>
            <a:ext cx="1622635" cy="369332"/>
          </a:xfrm>
          <a:prstGeom prst="rect">
            <a:avLst/>
          </a:prstGeom>
          <a:ln>
            <a:solidFill>
              <a:srgbClr val="C00000"/>
            </a:solidFill>
          </a:ln>
        </p:spPr>
        <p:txBody>
          <a:bodyPr wrap="square">
            <a:spAutoFit/>
          </a:bodyPr>
          <a:lstStyle/>
          <a:p>
            <a:r>
              <a:rPr lang="en-CA" dirty="0"/>
              <a:t>Bridge design </a:t>
            </a:r>
            <a:endParaRPr lang="en-US" dirty="0"/>
          </a:p>
        </p:txBody>
      </p:sp>
      <p:cxnSp>
        <p:nvCxnSpPr>
          <p:cNvPr id="15" name="Straight Arrow Connector 14"/>
          <p:cNvCxnSpPr>
            <a:stCxn id="14" idx="0"/>
          </p:cNvCxnSpPr>
          <p:nvPr/>
        </p:nvCxnSpPr>
        <p:spPr bwMode="auto">
          <a:xfrm flipV="1">
            <a:off x="1436583" y="4140200"/>
            <a:ext cx="2170218" cy="1908011"/>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7" name="Rectangle 16"/>
          <p:cNvSpPr/>
          <p:nvPr/>
        </p:nvSpPr>
        <p:spPr>
          <a:xfrm>
            <a:off x="3898581" y="915064"/>
            <a:ext cx="1622635" cy="369332"/>
          </a:xfrm>
          <a:prstGeom prst="rect">
            <a:avLst/>
          </a:prstGeom>
          <a:ln>
            <a:solidFill>
              <a:srgbClr val="C00000"/>
            </a:solidFill>
          </a:ln>
        </p:spPr>
        <p:txBody>
          <a:bodyPr wrap="square">
            <a:spAutoFit/>
          </a:bodyPr>
          <a:lstStyle/>
          <a:p>
            <a:r>
              <a:rPr lang="en-CA" dirty="0"/>
              <a:t>Terrain survey </a:t>
            </a:r>
            <a:endParaRPr lang="en-US" dirty="0"/>
          </a:p>
        </p:txBody>
      </p:sp>
      <p:cxnSp>
        <p:nvCxnSpPr>
          <p:cNvPr id="18" name="Straight Arrow Connector 17"/>
          <p:cNvCxnSpPr/>
          <p:nvPr/>
        </p:nvCxnSpPr>
        <p:spPr bwMode="auto">
          <a:xfrm>
            <a:off x="4709899" y="1284396"/>
            <a:ext cx="117475" cy="1052404"/>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21" name="Rectangle 20"/>
          <p:cNvSpPr/>
          <p:nvPr/>
        </p:nvSpPr>
        <p:spPr>
          <a:xfrm>
            <a:off x="2795483" y="6048211"/>
            <a:ext cx="1622635" cy="369332"/>
          </a:xfrm>
          <a:prstGeom prst="rect">
            <a:avLst/>
          </a:prstGeom>
          <a:ln>
            <a:solidFill>
              <a:srgbClr val="C00000"/>
            </a:solidFill>
          </a:ln>
        </p:spPr>
        <p:txBody>
          <a:bodyPr wrap="square">
            <a:spAutoFit/>
          </a:bodyPr>
          <a:lstStyle/>
          <a:p>
            <a:r>
              <a:rPr lang="en-CA" dirty="0"/>
              <a:t>Road design </a:t>
            </a:r>
            <a:endParaRPr lang="en-US" dirty="0"/>
          </a:p>
        </p:txBody>
      </p:sp>
      <p:cxnSp>
        <p:nvCxnSpPr>
          <p:cNvPr id="22" name="Straight Arrow Connector 21"/>
          <p:cNvCxnSpPr>
            <a:stCxn id="21" idx="0"/>
          </p:cNvCxnSpPr>
          <p:nvPr/>
        </p:nvCxnSpPr>
        <p:spPr bwMode="auto">
          <a:xfrm flipV="1">
            <a:off x="3606801" y="4838700"/>
            <a:ext cx="1460499" cy="1209511"/>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27" name="Rectangle 26"/>
          <p:cNvSpPr/>
          <p:nvPr/>
        </p:nvSpPr>
        <p:spPr>
          <a:xfrm>
            <a:off x="7237518" y="6048211"/>
            <a:ext cx="2236682" cy="369332"/>
          </a:xfrm>
          <a:prstGeom prst="rect">
            <a:avLst/>
          </a:prstGeom>
          <a:ln>
            <a:solidFill>
              <a:srgbClr val="C00000"/>
            </a:solidFill>
          </a:ln>
        </p:spPr>
        <p:txBody>
          <a:bodyPr wrap="square">
            <a:spAutoFit/>
          </a:bodyPr>
          <a:lstStyle/>
          <a:p>
            <a:r>
              <a:rPr lang="en-CA" dirty="0"/>
              <a:t>Geotechnical data </a:t>
            </a:r>
            <a:endParaRPr lang="en-US" dirty="0"/>
          </a:p>
        </p:txBody>
      </p:sp>
      <p:cxnSp>
        <p:nvCxnSpPr>
          <p:cNvPr id="28" name="Straight Arrow Connector 27"/>
          <p:cNvCxnSpPr>
            <a:stCxn id="27" idx="0"/>
          </p:cNvCxnSpPr>
          <p:nvPr/>
        </p:nvCxnSpPr>
        <p:spPr bwMode="auto">
          <a:xfrm flipV="1">
            <a:off x="8355859" y="4533900"/>
            <a:ext cx="661141" cy="1514311"/>
          </a:xfrm>
          <a:prstGeom prst="straightConnector1">
            <a:avLst/>
          </a:prstGeom>
          <a:ln>
            <a:solidFill>
              <a:srgbClr val="C00000"/>
            </a:solidFill>
            <a:headEnd type="none" w="med" len="med"/>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282234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Subsurface : Layer Creation for BIM</a:t>
            </a:r>
          </a:p>
        </p:txBody>
      </p:sp>
      <p:sp>
        <p:nvSpPr>
          <p:cNvPr id="3" name="Content Placeholder 2"/>
          <p:cNvSpPr>
            <a:spLocks noGrp="1"/>
          </p:cNvSpPr>
          <p:nvPr>
            <p:ph sz="half" idx="1"/>
          </p:nvPr>
        </p:nvSpPr>
        <p:spPr/>
        <p:txBody>
          <a:bodyPr>
            <a:normAutofit/>
          </a:bodyPr>
          <a:lstStyle/>
          <a:p>
            <a:r>
              <a:rPr lang="en-US" dirty="0" err="1"/>
              <a:t>Subsurfaces</a:t>
            </a:r>
            <a:r>
              <a:rPr lang="en-US" dirty="0"/>
              <a:t> needed for civil projects </a:t>
            </a:r>
          </a:p>
          <a:p>
            <a:endParaRPr lang="en-US" dirty="0"/>
          </a:p>
          <a:p>
            <a:r>
              <a:rPr lang="en-US" dirty="0"/>
              <a:t>Gradual process </a:t>
            </a:r>
          </a:p>
          <a:p>
            <a:endParaRPr lang="en-US" dirty="0"/>
          </a:p>
          <a:p>
            <a:r>
              <a:rPr lang="en-US" dirty="0"/>
              <a:t>“Imperfect interpretation” or “paper logs”</a:t>
            </a:r>
          </a:p>
        </p:txBody>
      </p:sp>
      <p:pic>
        <p:nvPicPr>
          <p:cNvPr id="9" name="YII2015gINTCivilTools3d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10579" y="1386015"/>
            <a:ext cx="6271854" cy="4703889"/>
          </a:xfrm>
          <a:prstGeom prst="rect">
            <a:avLst/>
          </a:prstGeom>
        </p:spPr>
      </p:pic>
    </p:spTree>
    <p:extLst>
      <p:ext uri="{BB962C8B-B14F-4D97-AF65-F5344CB8AC3E}">
        <p14:creationId xmlns:p14="http://schemas.microsoft.com/office/powerpoint/2010/main" val="2080217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0">
                <p:cTn id="12"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 Example ….</a:t>
            </a:r>
          </a:p>
        </p:txBody>
      </p:sp>
      <p:pic>
        <p:nvPicPr>
          <p:cNvPr id="5" name="PD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0200" y="0"/>
            <a:ext cx="11707813" cy="6858000"/>
          </a:xfrm>
          <a:prstGeom prst="rect">
            <a:avLst/>
          </a:prstGeom>
        </p:spPr>
      </p:pic>
    </p:spTree>
    <p:extLst>
      <p:ext uri="{BB962C8B-B14F-4D97-AF65-F5344CB8AC3E}">
        <p14:creationId xmlns:p14="http://schemas.microsoft.com/office/powerpoint/2010/main" val="361304120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 </a:t>
            </a:r>
            <a:endParaRPr lang="en-US" dirty="0"/>
          </a:p>
        </p:txBody>
      </p:sp>
      <p:sp>
        <p:nvSpPr>
          <p:cNvPr id="3" name="Content Placeholder 2"/>
          <p:cNvSpPr>
            <a:spLocks noGrp="1"/>
          </p:cNvSpPr>
          <p:nvPr>
            <p:ph idx="1"/>
          </p:nvPr>
        </p:nvSpPr>
        <p:spPr>
          <a:xfrm>
            <a:off x="502920" y="1453896"/>
            <a:ext cx="8449169" cy="4743704"/>
          </a:xfrm>
        </p:spPr>
        <p:txBody>
          <a:bodyPr>
            <a:normAutofit/>
          </a:bodyPr>
          <a:lstStyle/>
          <a:p>
            <a:r>
              <a:rPr lang="en-US" dirty="0"/>
              <a:t>Geotechnical data can be stored in systems that are open for multiple uses rather than “just” the generation of a paper based reports. </a:t>
            </a:r>
          </a:p>
          <a:p>
            <a:r>
              <a:rPr lang="en-US" dirty="0"/>
              <a:t>Using a single source of truth will address 2 of the 3 issues identified in the traditional geotechnical state of practice : </a:t>
            </a:r>
            <a:r>
              <a:rPr lang="en-US" b="1" dirty="0"/>
              <a:t>report driven </a:t>
            </a:r>
            <a:r>
              <a:rPr lang="en-US" dirty="0"/>
              <a:t>and </a:t>
            </a:r>
            <a:r>
              <a:rPr lang="en-US" b="1" dirty="0"/>
              <a:t>unmanaged data </a:t>
            </a:r>
            <a:r>
              <a:rPr lang="en-US" dirty="0"/>
              <a:t>.</a:t>
            </a:r>
          </a:p>
          <a:p>
            <a:r>
              <a:rPr lang="en-US" dirty="0"/>
              <a:t>The liability/surprise aspect of the subsurface generation/interpretation remains, it is a major point to be addressed in order to fully deploy BIM workflows.   </a:t>
            </a:r>
          </a:p>
          <a:p>
            <a:endParaRPr lang="en-US" dirty="0"/>
          </a:p>
        </p:txBody>
      </p:sp>
    </p:spTree>
    <p:extLst>
      <p:ext uri="{BB962C8B-B14F-4D97-AF65-F5344CB8AC3E}">
        <p14:creationId xmlns:p14="http://schemas.microsoft.com/office/powerpoint/2010/main" val="173973266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 You 	</a:t>
            </a:r>
          </a:p>
        </p:txBody>
      </p:sp>
      <p:sp>
        <p:nvSpPr>
          <p:cNvPr id="6" name="Text Placeholder 5"/>
          <p:cNvSpPr>
            <a:spLocks noGrp="1"/>
          </p:cNvSpPr>
          <p:nvPr>
            <p:ph type="body" idx="1"/>
          </p:nvPr>
        </p:nvSpPr>
        <p:spPr/>
        <p:txBody>
          <a:bodyPr/>
          <a:lstStyle/>
          <a:p>
            <a:r>
              <a:rPr lang="en-US" dirty="0"/>
              <a:t>Questions ?</a:t>
            </a:r>
          </a:p>
        </p:txBody>
      </p:sp>
    </p:spTree>
    <p:extLst>
      <p:ext uri="{BB962C8B-B14F-4D97-AF65-F5344CB8AC3E}">
        <p14:creationId xmlns:p14="http://schemas.microsoft.com/office/powerpoint/2010/main" val="19024389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Geotechnical Data Management and BIM </a:t>
            </a:r>
          </a:p>
        </p:txBody>
      </p:sp>
      <p:sp>
        <p:nvSpPr>
          <p:cNvPr id="3" name="Content Placeholder 2"/>
          <p:cNvSpPr>
            <a:spLocks noGrp="1"/>
          </p:cNvSpPr>
          <p:nvPr>
            <p:ph sz="quarter" idx="10"/>
          </p:nvPr>
        </p:nvSpPr>
        <p:spPr>
          <a:xfrm>
            <a:off x="493776" y="1372160"/>
            <a:ext cx="11173968" cy="4635292"/>
          </a:xfrm>
        </p:spPr>
        <p:txBody>
          <a:bodyPr>
            <a:normAutofit/>
          </a:bodyPr>
          <a:lstStyle/>
          <a:p>
            <a:pPr marL="0" indent="0">
              <a:buNone/>
            </a:pPr>
            <a:r>
              <a:rPr lang="en-US" dirty="0"/>
              <a:t>BIM, “Building </a:t>
            </a:r>
            <a:r>
              <a:rPr lang="en-US" b="1" dirty="0"/>
              <a:t>Information</a:t>
            </a:r>
            <a:r>
              <a:rPr lang="en-US" dirty="0"/>
              <a:t> </a:t>
            </a:r>
            <a:r>
              <a:rPr lang="en-US" b="1" dirty="0"/>
              <a:t>Modeling</a:t>
            </a:r>
            <a:r>
              <a:rPr lang="en-US" dirty="0"/>
              <a:t> “</a:t>
            </a:r>
          </a:p>
          <a:p>
            <a:pPr marL="0" indent="0">
              <a:buNone/>
            </a:pPr>
            <a:endParaRPr lang="en-US" dirty="0"/>
          </a:p>
          <a:p>
            <a:pPr marL="0" indent="0">
              <a:buNone/>
            </a:pPr>
            <a:r>
              <a:rPr lang="en-US" dirty="0"/>
              <a:t>Building Information </a:t>
            </a:r>
            <a:r>
              <a:rPr lang="en-US" dirty="0">
                <a:solidFill>
                  <a:srgbClr val="002A44"/>
                </a:solidFill>
              </a:rPr>
              <a:t>Modeling </a:t>
            </a:r>
            <a:r>
              <a:rPr lang="en-US" dirty="0"/>
              <a:t>insures </a:t>
            </a:r>
            <a:r>
              <a:rPr lang="en-US" b="1" dirty="0"/>
              <a:t>sharing</a:t>
            </a:r>
            <a:r>
              <a:rPr lang="en-US" dirty="0"/>
              <a:t> data, it involves a framework that provides </a:t>
            </a:r>
            <a:r>
              <a:rPr lang="en-US" b="1" dirty="0"/>
              <a:t>collaboration</a:t>
            </a:r>
            <a:r>
              <a:rPr lang="en-US" dirty="0"/>
              <a:t>, </a:t>
            </a:r>
            <a:r>
              <a:rPr lang="en-US" b="1" dirty="0"/>
              <a:t>context</a:t>
            </a:r>
            <a:r>
              <a:rPr lang="en-US" dirty="0"/>
              <a:t> and continuity to the project. </a:t>
            </a:r>
          </a:p>
          <a:p>
            <a:pPr marL="0" indent="0">
              <a:buNone/>
            </a:pPr>
            <a:endParaRPr lang="en-US" dirty="0"/>
          </a:p>
          <a:p>
            <a:pPr marL="0" indent="0">
              <a:buNone/>
            </a:pPr>
            <a:r>
              <a:rPr lang="en-US" dirty="0"/>
              <a:t>Many organizations that rely on </a:t>
            </a:r>
            <a:r>
              <a:rPr lang="en-US" b="1" dirty="0"/>
              <a:t>subsurface</a:t>
            </a:r>
            <a:r>
              <a:rPr lang="en-US" dirty="0"/>
              <a:t> information </a:t>
            </a:r>
            <a:r>
              <a:rPr lang="en-US" b="1" dirty="0"/>
              <a:t>fail to integrate </a:t>
            </a:r>
            <a:r>
              <a:rPr lang="en-US" dirty="0"/>
              <a:t>this information in to a BIM model for lack of tools to easily transfer and integrate the data to the model.</a:t>
            </a:r>
          </a:p>
          <a:p>
            <a:endParaRPr lang="en-US" dirty="0"/>
          </a:p>
        </p:txBody>
      </p:sp>
    </p:spTree>
    <p:extLst>
      <p:ext uri="{BB962C8B-B14F-4D97-AF65-F5344CB8AC3E}">
        <p14:creationId xmlns:p14="http://schemas.microsoft.com/office/powerpoint/2010/main" val="16591814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2" name="Title 1"/>
          <p:cNvSpPr>
            <a:spLocks noGrp="1"/>
          </p:cNvSpPr>
          <p:nvPr>
            <p:ph type="title"/>
          </p:nvPr>
        </p:nvSpPr>
        <p:spPr/>
        <p:txBody>
          <a:bodyPr/>
          <a:lstStyle/>
          <a:p>
            <a:pPr marL="687797" lvl="1" indent="-304747">
              <a:spcBef>
                <a:spcPts val="800"/>
              </a:spcBef>
            </a:pPr>
            <a:r>
              <a:rPr lang="en-US" sz="3600" dirty="0">
                <a:solidFill>
                  <a:schemeClr val="tx1">
                    <a:lumMod val="90000"/>
                    <a:lumOff val="10000"/>
                  </a:schemeClr>
                </a:solidFill>
                <a:effectLst>
                  <a:outerShdw blurRad="50800" dist="38100" dir="16200000" rotWithShape="0">
                    <a:prstClr val="black">
                      <a:alpha val="40000"/>
                    </a:prstClr>
                  </a:outerShdw>
                </a:effectLst>
                <a:latin typeface="Arial Narrow" pitchFamily="34" charset="0"/>
                <a:ea typeface="+mj-ea"/>
                <a:cs typeface="+mj-cs"/>
              </a:rPr>
              <a:t>Traditional Geotechnical State of Practice </a:t>
            </a:r>
          </a:p>
        </p:txBody>
      </p:sp>
    </p:spTree>
    <p:extLst>
      <p:ext uri="{BB962C8B-B14F-4D97-AF65-F5344CB8AC3E}">
        <p14:creationId xmlns:p14="http://schemas.microsoft.com/office/powerpoint/2010/main" val="35298267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Geotechnical State of Practice : Report Driven</a:t>
            </a:r>
          </a:p>
        </p:txBody>
      </p:sp>
      <p:sp>
        <p:nvSpPr>
          <p:cNvPr id="3" name="Content Placeholder 2"/>
          <p:cNvSpPr>
            <a:spLocks noGrp="1"/>
          </p:cNvSpPr>
          <p:nvPr>
            <p:ph sz="half" idx="1"/>
          </p:nvPr>
        </p:nvSpPr>
        <p:spPr>
          <a:xfrm>
            <a:off x="509456" y="1580147"/>
            <a:ext cx="5281824" cy="4648200"/>
          </a:xfrm>
        </p:spPr>
        <p:txBody>
          <a:bodyPr/>
          <a:lstStyle/>
          <a:p>
            <a:r>
              <a:rPr lang="en-US" dirty="0"/>
              <a:t>Report Driven</a:t>
            </a:r>
          </a:p>
          <a:p>
            <a:pPr lvl="1"/>
            <a:r>
              <a:rPr lang="en-US" dirty="0"/>
              <a:t>Paper based </a:t>
            </a:r>
          </a:p>
          <a:p>
            <a:pPr lvl="2"/>
            <a:r>
              <a:rPr lang="en-US" dirty="0"/>
              <a:t>(digital paper, PDF) </a:t>
            </a:r>
          </a:p>
          <a:p>
            <a:pPr lvl="1"/>
            <a:r>
              <a:rPr lang="en-US" dirty="0"/>
              <a:t>Lag between drilling and report generation</a:t>
            </a:r>
          </a:p>
          <a:p>
            <a:pPr lvl="2"/>
            <a:r>
              <a:rPr lang="en-US" dirty="0"/>
              <a:t>(months)</a:t>
            </a:r>
          </a:p>
          <a:p>
            <a:pPr lvl="1"/>
            <a:r>
              <a:rPr lang="en-US" dirty="0"/>
              <a:t>Low reusability/manual data re-entry </a:t>
            </a:r>
          </a:p>
          <a:p>
            <a:pPr lvl="1"/>
            <a:r>
              <a:rPr lang="en-US" dirty="0"/>
              <a:t>End game is the report delivery</a:t>
            </a:r>
          </a:p>
        </p:txBody>
      </p:sp>
      <p:pic>
        <p:nvPicPr>
          <p:cNvPr id="9" name="Picture 8"/>
          <p:cNvPicPr>
            <a:picLocks noChangeAspect="1"/>
          </p:cNvPicPr>
          <p:nvPr/>
        </p:nvPicPr>
        <p:blipFill>
          <a:blip r:embed="rId3"/>
          <a:stretch>
            <a:fillRect/>
          </a:stretch>
        </p:blipFill>
        <p:spPr>
          <a:xfrm>
            <a:off x="6720435" y="1580148"/>
            <a:ext cx="3469161" cy="462210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6328299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Unmanaged Data Approach </a:t>
            </a:r>
          </a:p>
        </p:txBody>
      </p:sp>
      <p:sp>
        <p:nvSpPr>
          <p:cNvPr id="3" name="Content Placeholder 2"/>
          <p:cNvSpPr>
            <a:spLocks noGrp="1"/>
          </p:cNvSpPr>
          <p:nvPr>
            <p:ph sz="quarter" idx="4294967295"/>
          </p:nvPr>
        </p:nvSpPr>
        <p:spPr>
          <a:xfrm>
            <a:off x="504470" y="1203533"/>
            <a:ext cx="7869594" cy="5468200"/>
          </a:xfrm>
          <a:prstGeom prst="rect">
            <a:avLst/>
          </a:prstGeom>
        </p:spPr>
        <p:txBody>
          <a:bodyPr>
            <a:normAutofit lnSpcReduction="10000"/>
          </a:bodyPr>
          <a:lstStyle/>
          <a:p>
            <a:pPr marL="285750" indent="-285750">
              <a:lnSpc>
                <a:spcPct val="100000"/>
              </a:lnSpc>
              <a:spcBef>
                <a:spcPts val="600"/>
              </a:spcBef>
              <a:spcAft>
                <a:spcPts val="400"/>
              </a:spcAft>
            </a:pPr>
            <a:r>
              <a:rPr lang="en-US" sz="2400" dirty="0">
                <a:cs typeface="Arial" charset="0"/>
              </a:rPr>
              <a:t>Data is scattered throughout the organization</a:t>
            </a:r>
          </a:p>
          <a:p>
            <a:pPr marL="285750" indent="-285750">
              <a:lnSpc>
                <a:spcPct val="100000"/>
              </a:lnSpc>
              <a:spcBef>
                <a:spcPts val="600"/>
              </a:spcBef>
              <a:spcAft>
                <a:spcPts val="400"/>
              </a:spcAft>
            </a:pPr>
            <a:r>
              <a:rPr lang="en-US" sz="2400" dirty="0">
                <a:cs typeface="Arial" charset="0"/>
              </a:rPr>
              <a:t>Multiple data sources and multiple formats (paper, excel, etc.)</a:t>
            </a:r>
          </a:p>
          <a:p>
            <a:pPr marL="914400" lvl="1" indent="-400050">
              <a:buSzPct val="80000"/>
              <a:buFont typeface="Arial Narrow" panose="020B0606020202030204" pitchFamily="34" charset="0"/>
              <a:buChar char="—"/>
            </a:pPr>
            <a:r>
              <a:rPr lang="en-US" sz="2000" dirty="0"/>
              <a:t>Field monitoring data and collection (handheld devices), lab Information, geophysics, environmental, hydrological, and more</a:t>
            </a:r>
          </a:p>
          <a:p>
            <a:pPr marL="285750" indent="-285750">
              <a:lnSpc>
                <a:spcPct val="100000"/>
              </a:lnSpc>
              <a:spcBef>
                <a:spcPts val="600"/>
              </a:spcBef>
              <a:spcAft>
                <a:spcPts val="400"/>
              </a:spcAft>
            </a:pPr>
            <a:r>
              <a:rPr lang="en-US" sz="2400" dirty="0">
                <a:cs typeface="Arial" charset="0"/>
              </a:rPr>
              <a:t>User must perform extensive manual validation </a:t>
            </a:r>
          </a:p>
          <a:p>
            <a:pPr marL="285750" indent="-285750">
              <a:lnSpc>
                <a:spcPct val="100000"/>
              </a:lnSpc>
              <a:spcBef>
                <a:spcPts val="600"/>
              </a:spcBef>
              <a:spcAft>
                <a:spcPts val="400"/>
              </a:spcAft>
            </a:pPr>
            <a:r>
              <a:rPr lang="en-US" sz="2400" dirty="0">
                <a:cs typeface="Arial" charset="0"/>
              </a:rPr>
              <a:t>Data redundancies </a:t>
            </a:r>
          </a:p>
          <a:p>
            <a:pPr marL="914400" lvl="1" indent="-400050">
              <a:buSzPct val="80000"/>
              <a:buFont typeface="Arial Narrow" panose="020B0606020202030204" pitchFamily="34" charset="0"/>
              <a:buChar char="—"/>
            </a:pPr>
            <a:r>
              <a:rPr lang="en-US" sz="2000" dirty="0"/>
              <a:t>Entered three different times for three different reports (borehole, section, lab report)</a:t>
            </a:r>
          </a:p>
          <a:p>
            <a:pPr marL="285750" indent="-285750">
              <a:lnSpc>
                <a:spcPct val="100000"/>
              </a:lnSpc>
              <a:spcBef>
                <a:spcPts val="600"/>
              </a:spcBef>
              <a:spcAft>
                <a:spcPts val="400"/>
              </a:spcAft>
            </a:pPr>
            <a:r>
              <a:rPr lang="en-US" sz="2400" dirty="0">
                <a:cs typeface="Arial" charset="0"/>
              </a:rPr>
              <a:t>Lack of interoperability with other software (GIS, Civil, etc.)</a:t>
            </a:r>
          </a:p>
          <a:p>
            <a:pPr marL="285750" indent="-285750">
              <a:lnSpc>
                <a:spcPct val="100000"/>
              </a:lnSpc>
              <a:spcBef>
                <a:spcPts val="600"/>
              </a:spcBef>
              <a:spcAft>
                <a:spcPts val="400"/>
              </a:spcAft>
            </a:pPr>
            <a:r>
              <a:rPr lang="en-US" sz="2400" dirty="0">
                <a:cs typeface="Arial" charset="0"/>
              </a:rPr>
              <a:t>Scalability issue </a:t>
            </a:r>
          </a:p>
          <a:p>
            <a:pPr marL="285750" indent="-285750">
              <a:lnSpc>
                <a:spcPct val="100000"/>
              </a:lnSpc>
              <a:spcBef>
                <a:spcPts val="600"/>
              </a:spcBef>
              <a:spcAft>
                <a:spcPts val="400"/>
              </a:spcAft>
            </a:pPr>
            <a:r>
              <a:rPr lang="en-US" sz="2400" dirty="0">
                <a:cs typeface="Arial" charset="0"/>
              </a:rPr>
              <a:t>“Manageable” as long as the end game is the report</a:t>
            </a:r>
            <a:r>
              <a:rPr lang="en-US" sz="2400" b="1" dirty="0">
                <a:cs typeface="Arial" charset="0"/>
              </a:rPr>
              <a:t> </a:t>
            </a:r>
          </a:p>
          <a:p>
            <a:pPr marL="0" indent="0">
              <a:lnSpc>
                <a:spcPct val="100000"/>
              </a:lnSpc>
              <a:spcBef>
                <a:spcPts val="600"/>
              </a:spcBef>
              <a:spcAft>
                <a:spcPts val="600"/>
              </a:spcAft>
              <a:buNone/>
            </a:pPr>
            <a:endParaRPr lang="en-US" sz="1800" dirty="0"/>
          </a:p>
          <a:p>
            <a:endParaRPr lang="en-US" dirty="0"/>
          </a:p>
        </p:txBody>
      </p:sp>
      <p:pic>
        <p:nvPicPr>
          <p:cNvPr id="6" name="Picture 15" descr="cpt-truck"/>
          <p:cNvPicPr>
            <a:picLocks noChangeAspect="1" noChangeArrowheads="1"/>
          </p:cNvPicPr>
          <p:nvPr/>
        </p:nvPicPr>
        <p:blipFill>
          <a:blip r:embed="rId3" cstate="email"/>
          <a:srcRect/>
          <a:stretch>
            <a:fillRect/>
          </a:stretch>
        </p:blipFill>
        <p:spPr bwMode="auto">
          <a:xfrm>
            <a:off x="9058836" y="1277449"/>
            <a:ext cx="2074862" cy="1062037"/>
          </a:xfrm>
          <a:prstGeom prst="rect">
            <a:avLst/>
          </a:prstGeom>
          <a:noFill/>
        </p:spPr>
      </p:pic>
      <p:pic>
        <p:nvPicPr>
          <p:cNvPr id="7" name="Picture 23" descr="sieve"/>
          <p:cNvPicPr>
            <a:picLocks noChangeAspect="1" noChangeArrowheads="1"/>
          </p:cNvPicPr>
          <p:nvPr/>
        </p:nvPicPr>
        <p:blipFill>
          <a:blip r:embed="rId4" cstate="email"/>
          <a:srcRect/>
          <a:stretch>
            <a:fillRect/>
          </a:stretch>
        </p:blipFill>
        <p:spPr bwMode="auto">
          <a:xfrm>
            <a:off x="10896481" y="4660100"/>
            <a:ext cx="987425" cy="1468438"/>
          </a:xfrm>
          <a:prstGeom prst="rect">
            <a:avLst/>
          </a:prstGeom>
          <a:noFill/>
        </p:spPr>
      </p:pic>
      <p:pic>
        <p:nvPicPr>
          <p:cNvPr id="8" name="Picture 22" descr="monitor"/>
          <p:cNvPicPr>
            <a:picLocks noChangeAspect="1" noChangeArrowheads="1"/>
          </p:cNvPicPr>
          <p:nvPr/>
        </p:nvPicPr>
        <p:blipFill>
          <a:blip r:embed="rId5" cstate="email"/>
          <a:srcRect/>
          <a:stretch>
            <a:fillRect/>
          </a:stretch>
        </p:blipFill>
        <p:spPr bwMode="auto">
          <a:xfrm>
            <a:off x="8792929" y="4371975"/>
            <a:ext cx="1104900" cy="1466850"/>
          </a:xfrm>
          <a:prstGeom prst="rect">
            <a:avLst/>
          </a:prstGeom>
          <a:noFill/>
        </p:spPr>
      </p:pic>
      <p:pic>
        <p:nvPicPr>
          <p:cNvPr id="9" name="Picture 106" descr="clipboard"/>
          <p:cNvPicPr>
            <a:picLocks noChangeAspect="1" noChangeArrowheads="1"/>
          </p:cNvPicPr>
          <p:nvPr/>
        </p:nvPicPr>
        <p:blipFill>
          <a:blip r:embed="rId6" cstate="email"/>
          <a:srcRect/>
          <a:stretch>
            <a:fillRect/>
          </a:stretch>
        </p:blipFill>
        <p:spPr bwMode="auto">
          <a:xfrm>
            <a:off x="8543944" y="2580355"/>
            <a:ext cx="1728788" cy="1017587"/>
          </a:xfrm>
          <a:prstGeom prst="rect">
            <a:avLst/>
          </a:prstGeom>
          <a:noFill/>
        </p:spPr>
      </p:pic>
      <p:pic>
        <p:nvPicPr>
          <p:cNvPr id="10" name="Picture 108" descr="excel"/>
          <p:cNvPicPr>
            <a:picLocks noChangeAspect="1" noChangeArrowheads="1"/>
          </p:cNvPicPr>
          <p:nvPr/>
        </p:nvPicPr>
        <p:blipFill>
          <a:blip r:embed="rId7" cstate="email"/>
          <a:srcRect/>
          <a:stretch>
            <a:fillRect/>
          </a:stretch>
        </p:blipFill>
        <p:spPr bwMode="auto">
          <a:xfrm>
            <a:off x="10527202" y="4053831"/>
            <a:ext cx="349250" cy="360363"/>
          </a:xfrm>
          <a:prstGeom prst="rect">
            <a:avLst/>
          </a:prstGeom>
          <a:noFill/>
        </p:spPr>
      </p:pic>
      <p:pic>
        <p:nvPicPr>
          <p:cNvPr id="11" name="Picture 109" descr="text"/>
          <p:cNvPicPr>
            <a:picLocks noChangeAspect="1" noChangeArrowheads="1"/>
          </p:cNvPicPr>
          <p:nvPr/>
        </p:nvPicPr>
        <p:blipFill>
          <a:blip r:embed="rId8" cstate="email"/>
          <a:srcRect/>
          <a:stretch>
            <a:fillRect/>
          </a:stretch>
        </p:blipFill>
        <p:spPr bwMode="auto">
          <a:xfrm>
            <a:off x="10098107" y="5741470"/>
            <a:ext cx="349250" cy="360363"/>
          </a:xfrm>
          <a:prstGeom prst="rect">
            <a:avLst/>
          </a:prstGeom>
          <a:noFill/>
        </p:spPr>
      </p:pic>
      <p:pic>
        <p:nvPicPr>
          <p:cNvPr id="13" name="Picture 109" descr="text"/>
          <p:cNvPicPr>
            <a:picLocks noChangeAspect="1" noChangeArrowheads="1"/>
          </p:cNvPicPr>
          <p:nvPr/>
        </p:nvPicPr>
        <p:blipFill>
          <a:blip r:embed="rId8" cstate="email"/>
          <a:srcRect/>
          <a:stretch>
            <a:fillRect/>
          </a:stretch>
        </p:blipFill>
        <p:spPr bwMode="auto">
          <a:xfrm>
            <a:off x="11307021" y="3324892"/>
            <a:ext cx="349250" cy="360363"/>
          </a:xfrm>
          <a:prstGeom prst="rect">
            <a:avLst/>
          </a:prstGeom>
          <a:noFill/>
        </p:spPr>
      </p:pic>
      <p:pic>
        <p:nvPicPr>
          <p:cNvPr id="14" name="Picture 109" descr="text"/>
          <p:cNvPicPr>
            <a:picLocks noChangeAspect="1" noChangeArrowheads="1"/>
          </p:cNvPicPr>
          <p:nvPr/>
        </p:nvPicPr>
        <p:blipFill>
          <a:blip r:embed="rId8" cstate="email"/>
          <a:srcRect/>
          <a:stretch>
            <a:fillRect/>
          </a:stretch>
        </p:blipFill>
        <p:spPr bwMode="auto">
          <a:xfrm>
            <a:off x="10829799" y="2757877"/>
            <a:ext cx="349250" cy="360363"/>
          </a:xfrm>
          <a:prstGeom prst="rect">
            <a:avLst/>
          </a:prstGeom>
          <a:noFill/>
        </p:spPr>
      </p:pic>
      <p:cxnSp>
        <p:nvCxnSpPr>
          <p:cNvPr id="16" name="Elbow Connector 15"/>
          <p:cNvCxnSpPr>
            <a:stCxn id="6" idx="3"/>
            <a:endCxn id="14" idx="0"/>
          </p:cNvCxnSpPr>
          <p:nvPr/>
        </p:nvCxnSpPr>
        <p:spPr bwMode="auto">
          <a:xfrm flipH="1">
            <a:off x="11004424" y="1808468"/>
            <a:ext cx="129274" cy="949409"/>
          </a:xfrm>
          <a:prstGeom prst="bentConnector4">
            <a:avLst>
              <a:gd name="adj1" fmla="val -176834"/>
              <a:gd name="adj2" fmla="val 77966"/>
            </a:avLst>
          </a:prstGeom>
          <a:solidFill>
            <a:schemeClr val="accent1"/>
          </a:solidFill>
          <a:ln w="9525" cap="flat" cmpd="sng" algn="ctr">
            <a:solidFill>
              <a:schemeClr val="tx1"/>
            </a:solidFill>
            <a:prstDash val="solid"/>
            <a:round/>
            <a:headEnd type="triangle"/>
            <a:tailEnd type="triangle"/>
          </a:ln>
          <a:effectLst/>
        </p:spPr>
      </p:cxnSp>
      <p:cxnSp>
        <p:nvCxnSpPr>
          <p:cNvPr id="18" name="Elbow Connector 17"/>
          <p:cNvCxnSpPr>
            <a:stCxn id="14" idx="3"/>
            <a:endCxn id="13" idx="0"/>
          </p:cNvCxnSpPr>
          <p:nvPr/>
        </p:nvCxnSpPr>
        <p:spPr bwMode="auto">
          <a:xfrm>
            <a:off x="11179050" y="2938059"/>
            <a:ext cx="302597" cy="386833"/>
          </a:xfrm>
          <a:prstGeom prst="bentConnector2">
            <a:avLst/>
          </a:prstGeom>
          <a:solidFill>
            <a:schemeClr val="accent1"/>
          </a:solidFill>
          <a:ln w="9525" cap="flat" cmpd="sng" algn="ctr">
            <a:solidFill>
              <a:schemeClr val="tx1"/>
            </a:solidFill>
            <a:prstDash val="solid"/>
            <a:round/>
            <a:headEnd type="triangle"/>
            <a:tailEnd type="triangle"/>
          </a:ln>
          <a:effectLst/>
        </p:spPr>
      </p:cxnSp>
      <p:cxnSp>
        <p:nvCxnSpPr>
          <p:cNvPr id="21" name="Elbow Connector 20"/>
          <p:cNvCxnSpPr>
            <a:stCxn id="9" idx="3"/>
            <a:endCxn id="10" idx="0"/>
          </p:cNvCxnSpPr>
          <p:nvPr/>
        </p:nvCxnSpPr>
        <p:spPr bwMode="auto">
          <a:xfrm>
            <a:off x="10272733" y="3089148"/>
            <a:ext cx="429095" cy="964682"/>
          </a:xfrm>
          <a:prstGeom prst="bentConnector2">
            <a:avLst/>
          </a:prstGeom>
          <a:solidFill>
            <a:schemeClr val="accent1"/>
          </a:solidFill>
          <a:ln w="9525" cap="flat" cmpd="sng" algn="ctr">
            <a:solidFill>
              <a:schemeClr val="tx1"/>
            </a:solidFill>
            <a:prstDash val="solid"/>
            <a:round/>
            <a:headEnd type="triangle"/>
            <a:tailEnd type="triangle"/>
          </a:ln>
          <a:effectLst/>
        </p:spPr>
      </p:cxnSp>
      <p:cxnSp>
        <p:nvCxnSpPr>
          <p:cNvPr id="22" name="Elbow Connector 21"/>
          <p:cNvCxnSpPr>
            <a:stCxn id="7" idx="0"/>
            <a:endCxn id="13" idx="2"/>
          </p:cNvCxnSpPr>
          <p:nvPr/>
        </p:nvCxnSpPr>
        <p:spPr bwMode="auto">
          <a:xfrm rot="5400000" flipH="1" flipV="1">
            <a:off x="10948496" y="4126952"/>
            <a:ext cx="974846" cy="91453"/>
          </a:xfrm>
          <a:prstGeom prst="bentConnector3">
            <a:avLst>
              <a:gd name="adj1" fmla="val 50000"/>
            </a:avLst>
          </a:prstGeom>
          <a:solidFill>
            <a:schemeClr val="accent1"/>
          </a:solidFill>
          <a:ln w="9525" cap="flat" cmpd="sng" algn="ctr">
            <a:solidFill>
              <a:schemeClr val="tx1"/>
            </a:solidFill>
            <a:prstDash val="solid"/>
            <a:round/>
            <a:headEnd type="triangle"/>
            <a:tailEnd type="triangle"/>
          </a:ln>
          <a:effectLst/>
        </p:spPr>
      </p:cxnSp>
      <p:cxnSp>
        <p:nvCxnSpPr>
          <p:cNvPr id="23" name="Elbow Connector 22"/>
          <p:cNvCxnSpPr>
            <a:stCxn id="6" idx="2"/>
            <a:endCxn id="9" idx="0"/>
          </p:cNvCxnSpPr>
          <p:nvPr/>
        </p:nvCxnSpPr>
        <p:spPr bwMode="auto">
          <a:xfrm rot="5400000">
            <a:off x="9631870" y="2115956"/>
            <a:ext cx="240869" cy="687929"/>
          </a:xfrm>
          <a:prstGeom prst="bentConnector3">
            <a:avLst>
              <a:gd name="adj1" fmla="val 50000"/>
            </a:avLst>
          </a:prstGeom>
          <a:solidFill>
            <a:schemeClr val="accent1"/>
          </a:solidFill>
          <a:ln w="9525" cap="flat" cmpd="sng" algn="ctr">
            <a:solidFill>
              <a:schemeClr val="tx1"/>
            </a:solidFill>
            <a:prstDash val="solid"/>
            <a:round/>
            <a:headEnd type="triangle"/>
            <a:tailEnd type="triangle"/>
          </a:ln>
          <a:effectLst/>
        </p:spPr>
      </p:cxnSp>
      <p:cxnSp>
        <p:nvCxnSpPr>
          <p:cNvPr id="24" name="Elbow Connector 23"/>
          <p:cNvCxnSpPr>
            <a:endCxn id="8" idx="0"/>
          </p:cNvCxnSpPr>
          <p:nvPr/>
        </p:nvCxnSpPr>
        <p:spPr bwMode="auto">
          <a:xfrm rot="5400000">
            <a:off x="8989844" y="3953480"/>
            <a:ext cx="774033" cy="62959"/>
          </a:xfrm>
          <a:prstGeom prst="bentConnector3">
            <a:avLst>
              <a:gd name="adj1" fmla="val 50000"/>
            </a:avLst>
          </a:prstGeom>
          <a:solidFill>
            <a:schemeClr val="accent1"/>
          </a:solidFill>
          <a:ln w="9525" cap="flat" cmpd="sng" algn="ctr">
            <a:solidFill>
              <a:schemeClr val="tx1"/>
            </a:solidFill>
            <a:prstDash val="solid"/>
            <a:round/>
            <a:headEnd type="triangle"/>
            <a:tailEnd type="triangle"/>
          </a:ln>
          <a:effectLst/>
        </p:spPr>
      </p:cxnSp>
      <p:cxnSp>
        <p:nvCxnSpPr>
          <p:cNvPr id="25" name="Elbow Connector 24"/>
          <p:cNvCxnSpPr>
            <a:stCxn id="10" idx="2"/>
            <a:endCxn id="8" idx="3"/>
          </p:cNvCxnSpPr>
          <p:nvPr/>
        </p:nvCxnSpPr>
        <p:spPr bwMode="auto">
          <a:xfrm rot="5400000">
            <a:off x="9954226" y="4357797"/>
            <a:ext cx="691207" cy="803998"/>
          </a:xfrm>
          <a:prstGeom prst="bentConnector2">
            <a:avLst/>
          </a:prstGeom>
          <a:solidFill>
            <a:schemeClr val="accent1"/>
          </a:solidFill>
          <a:ln w="9525" cap="flat" cmpd="sng" algn="ctr">
            <a:solidFill>
              <a:schemeClr val="tx1"/>
            </a:solidFill>
            <a:prstDash val="solid"/>
            <a:round/>
            <a:headEnd type="triangle"/>
            <a:tailEnd type="triangle"/>
          </a:ln>
          <a:effectLst/>
        </p:spPr>
      </p:cxnSp>
    </p:spTree>
    <p:extLst>
      <p:ext uri="{BB962C8B-B14F-4D97-AF65-F5344CB8AC3E}">
        <p14:creationId xmlns:p14="http://schemas.microsoft.com/office/powerpoint/2010/main" val="15713570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Unmanaged Data Approach : Comments </a:t>
            </a:r>
          </a:p>
        </p:txBody>
      </p:sp>
      <p:sp>
        <p:nvSpPr>
          <p:cNvPr id="3" name="Content Placeholder 2"/>
          <p:cNvSpPr>
            <a:spLocks noGrp="1"/>
          </p:cNvSpPr>
          <p:nvPr>
            <p:ph sz="quarter" idx="4294967295"/>
          </p:nvPr>
        </p:nvSpPr>
        <p:spPr>
          <a:xfrm>
            <a:off x="504470" y="1451183"/>
            <a:ext cx="7802918" cy="4635292"/>
          </a:xfrm>
          <a:prstGeom prst="rect">
            <a:avLst/>
          </a:prstGeom>
        </p:spPr>
        <p:txBody>
          <a:bodyPr>
            <a:normAutofit lnSpcReduction="10000"/>
          </a:bodyPr>
          <a:lstStyle/>
          <a:p>
            <a:pPr marL="285750" lvl="1" indent="-285750">
              <a:buClr>
                <a:schemeClr val="accent2"/>
              </a:buClr>
              <a:buFont typeface="Arial" pitchFamily="34" charset="0"/>
              <a:buChar char="•"/>
            </a:pPr>
            <a:r>
              <a:rPr lang="en-US" dirty="0"/>
              <a:t>“</a:t>
            </a:r>
            <a:r>
              <a:rPr lang="en-US" i="1" dirty="0"/>
              <a:t>Some of my geotechnical data is in an user-defined database and some in Excel files, and some even on paper</a:t>
            </a:r>
            <a:r>
              <a:rPr lang="en-US" dirty="0"/>
              <a:t>”.</a:t>
            </a:r>
          </a:p>
          <a:p>
            <a:pPr marL="285750" lvl="1" indent="-285750">
              <a:buClr>
                <a:schemeClr val="accent2"/>
              </a:buClr>
              <a:buFont typeface="Arial" pitchFamily="34" charset="0"/>
              <a:buChar char="•"/>
            </a:pPr>
            <a:endParaRPr lang="en-US" dirty="0"/>
          </a:p>
          <a:p>
            <a:pPr marL="285750" lvl="1" indent="-285750">
              <a:buClr>
                <a:schemeClr val="accent2"/>
              </a:buClr>
              <a:buFont typeface="Arial" pitchFamily="34" charset="0"/>
              <a:buChar char="•"/>
            </a:pPr>
            <a:r>
              <a:rPr lang="en-US" dirty="0"/>
              <a:t>“</a:t>
            </a:r>
            <a:r>
              <a:rPr lang="en-US" i="1" dirty="0"/>
              <a:t>We use different software for collecting data, another for lab testing and another for reporting</a:t>
            </a:r>
            <a:r>
              <a:rPr lang="en-US" dirty="0"/>
              <a:t>”. </a:t>
            </a:r>
          </a:p>
          <a:p>
            <a:pPr marL="285750" lvl="1" indent="-285750">
              <a:buClr>
                <a:schemeClr val="accent2"/>
              </a:buClr>
              <a:buFont typeface="Arial" pitchFamily="34" charset="0"/>
              <a:buChar char="•"/>
            </a:pPr>
            <a:endParaRPr lang="en-US" dirty="0"/>
          </a:p>
          <a:p>
            <a:pPr marL="285750" lvl="1" indent="-285750">
              <a:buClr>
                <a:schemeClr val="accent2"/>
              </a:buClr>
              <a:buFont typeface="Arial" pitchFamily="34" charset="0"/>
              <a:buChar char="•"/>
            </a:pPr>
            <a:r>
              <a:rPr lang="en-US" dirty="0"/>
              <a:t>“</a:t>
            </a:r>
            <a:r>
              <a:rPr lang="en-US" i="1" dirty="0"/>
              <a:t>We require different reports: numerical and graphical, for what sometimes we need to reenter data</a:t>
            </a:r>
            <a:r>
              <a:rPr lang="en-US" dirty="0"/>
              <a:t>”. </a:t>
            </a:r>
          </a:p>
          <a:p>
            <a:pPr marL="285750" lvl="1" indent="-285750">
              <a:buClr>
                <a:schemeClr val="accent2"/>
              </a:buClr>
              <a:buFont typeface="Arial" pitchFamily="34" charset="0"/>
              <a:buChar char="•"/>
            </a:pPr>
            <a:endParaRPr lang="en-US" dirty="0"/>
          </a:p>
          <a:p>
            <a:pPr marL="285750" lvl="1" indent="-285750">
              <a:buClr>
                <a:schemeClr val="accent2"/>
              </a:buClr>
              <a:buFont typeface="Arial" pitchFamily="34" charset="0"/>
              <a:buChar char="•"/>
            </a:pPr>
            <a:r>
              <a:rPr lang="en-US" b="1" dirty="0">
                <a:solidFill>
                  <a:srgbClr val="FF0000"/>
                </a:solidFill>
              </a:rPr>
              <a:t>“</a:t>
            </a:r>
            <a:r>
              <a:rPr lang="en-US" b="1" i="1" dirty="0">
                <a:solidFill>
                  <a:srgbClr val="FF0000"/>
                </a:solidFill>
              </a:rPr>
              <a:t>I take as few boring jobs as I can as it is tedious to draw logs manually </a:t>
            </a:r>
            <a:r>
              <a:rPr lang="en-US" b="1" dirty="0">
                <a:solidFill>
                  <a:srgbClr val="FF0000"/>
                </a:solidFill>
              </a:rPr>
              <a:t>”.  </a:t>
            </a:r>
          </a:p>
          <a:p>
            <a:endParaRPr lang="en-US" dirty="0"/>
          </a:p>
          <a:p>
            <a:endParaRPr lang="en-US" dirty="0"/>
          </a:p>
        </p:txBody>
      </p:sp>
      <p:pic>
        <p:nvPicPr>
          <p:cNvPr id="5" name="Picture 9" descr="iStock_000002386247XSmall"/>
          <p:cNvPicPr>
            <a:picLocks noChangeAspect="1" noChangeArrowheads="1"/>
          </p:cNvPicPr>
          <p:nvPr/>
        </p:nvPicPr>
        <p:blipFill>
          <a:blip r:embed="rId3" cstate="print"/>
          <a:srcRect/>
          <a:stretch>
            <a:fillRect/>
          </a:stretch>
        </p:blipFill>
        <p:spPr bwMode="auto">
          <a:xfrm>
            <a:off x="8307389" y="1451184"/>
            <a:ext cx="3624461" cy="4107507"/>
          </a:xfrm>
          <a:prstGeom prst="rect">
            <a:avLst/>
          </a:prstGeom>
          <a:noFill/>
          <a:ln w="9525">
            <a:noFill/>
            <a:miter lim="800000"/>
            <a:headEnd/>
            <a:tailEnd/>
          </a:ln>
        </p:spPr>
      </p:pic>
    </p:spTree>
    <p:extLst>
      <p:ext uri="{BB962C8B-B14F-4D97-AF65-F5344CB8AC3E}">
        <p14:creationId xmlns:p14="http://schemas.microsoft.com/office/powerpoint/2010/main" val="227979239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87797" lvl="1" indent="-304747">
              <a:spcBef>
                <a:spcPts val="800"/>
              </a:spcBef>
            </a:pPr>
            <a:r>
              <a:rPr lang="en-US" sz="3600" dirty="0">
                <a:solidFill>
                  <a:schemeClr val="tx1">
                    <a:lumMod val="90000"/>
                    <a:lumOff val="10000"/>
                  </a:schemeClr>
                </a:solidFill>
                <a:effectLst>
                  <a:outerShdw blurRad="50800" dist="38100" dir="16200000" rotWithShape="0">
                    <a:prstClr val="black">
                      <a:alpha val="40000"/>
                    </a:prstClr>
                  </a:outerShdw>
                </a:effectLst>
                <a:latin typeface="Arial Narrow" pitchFamily="34" charset="0"/>
                <a:ea typeface="+mj-ea"/>
                <a:cs typeface="+mj-cs"/>
              </a:rPr>
              <a:t>Subsurface Interpretation and Liability </a:t>
            </a:r>
          </a:p>
        </p:txBody>
      </p:sp>
      <p:sp>
        <p:nvSpPr>
          <p:cNvPr id="3" name="Content Placeholder 2"/>
          <p:cNvSpPr>
            <a:spLocks noGrp="1"/>
          </p:cNvSpPr>
          <p:nvPr>
            <p:ph sz="quarter" idx="4294967295"/>
          </p:nvPr>
        </p:nvSpPr>
        <p:spPr>
          <a:xfrm>
            <a:off x="624786" y="1451183"/>
            <a:ext cx="4888287" cy="4247868"/>
          </a:xfrm>
          <a:prstGeom prst="rect">
            <a:avLst/>
          </a:prstGeom>
        </p:spPr>
        <p:txBody>
          <a:bodyPr>
            <a:normAutofit fontScale="92500"/>
          </a:bodyPr>
          <a:lstStyle/>
          <a:p>
            <a:r>
              <a:rPr lang="en-US" dirty="0"/>
              <a:t>Geotechnical Models:</a:t>
            </a:r>
          </a:p>
          <a:p>
            <a:endParaRPr lang="en-US" dirty="0"/>
          </a:p>
          <a:p>
            <a:r>
              <a:rPr lang="en-US" dirty="0"/>
              <a:t>Created from local point data</a:t>
            </a:r>
          </a:p>
          <a:p>
            <a:r>
              <a:rPr lang="en-US" dirty="0"/>
              <a:t>For large areas </a:t>
            </a:r>
          </a:p>
          <a:p>
            <a:r>
              <a:rPr lang="en-US" dirty="0"/>
              <a:t>High level of unknown </a:t>
            </a:r>
          </a:p>
          <a:p>
            <a:r>
              <a:rPr lang="en-US" dirty="0"/>
              <a:t>Interpretation difficulty depending on geology </a:t>
            </a:r>
          </a:p>
          <a:p>
            <a:r>
              <a:rPr lang="en-US" dirty="0"/>
              <a:t>“Partial survey” </a:t>
            </a:r>
          </a:p>
          <a:p>
            <a:r>
              <a:rPr lang="en-US" dirty="0"/>
              <a:t>Surprises !</a:t>
            </a:r>
          </a:p>
          <a:p>
            <a:endParaRPr lang="en-US" dirty="0"/>
          </a:p>
        </p:txBody>
      </p:sp>
      <p:pic>
        <p:nvPicPr>
          <p:cNvPr id="7" name="Content Placeholder 3"/>
          <p:cNvPicPr>
            <a:picLocks noChangeAspect="1"/>
          </p:cNvPicPr>
          <p:nvPr/>
        </p:nvPicPr>
        <p:blipFill rotWithShape="1">
          <a:blip r:embed="rId3" cstate="email">
            <a:extLst>
              <a:ext uri="{28A0092B-C50C-407E-A947-70E740481C1C}">
                <a14:useLocalDpi xmlns:a14="http://schemas.microsoft.com/office/drawing/2010/main" val="0"/>
              </a:ext>
            </a:extLst>
          </a:blip>
          <a:srcRect l="26920" t="26203" r="25290" b="24462"/>
          <a:stretch/>
        </p:blipFill>
        <p:spPr bwMode="auto">
          <a:xfrm>
            <a:off x="6082192" y="1337244"/>
            <a:ext cx="4523874" cy="2538663"/>
          </a:xfrm>
          <a:prstGeom prst="rect">
            <a:avLst/>
          </a:prstGeom>
          <a:noFill/>
          <a:ln w="9525">
            <a:noFill/>
            <a:miter lim="800000"/>
            <a:headEnd/>
            <a:tailEnd/>
          </a:ln>
        </p:spPr>
      </p:pic>
      <p:sp>
        <p:nvSpPr>
          <p:cNvPr id="8" name="Freeform 7"/>
          <p:cNvSpPr/>
          <p:nvPr/>
        </p:nvSpPr>
        <p:spPr bwMode="auto">
          <a:xfrm>
            <a:off x="7558768" y="2563375"/>
            <a:ext cx="1243583" cy="186852"/>
          </a:xfrm>
          <a:custGeom>
            <a:avLst/>
            <a:gdLst>
              <a:gd name="connsiteX0" fmla="*/ 0 w 680642"/>
              <a:gd name="connsiteY0" fmla="*/ 54697 h 186852"/>
              <a:gd name="connsiteX1" fmla="*/ 209227 w 680642"/>
              <a:gd name="connsiteY1" fmla="*/ 186433 h 186852"/>
              <a:gd name="connsiteX2" fmla="*/ 472699 w 680642"/>
              <a:gd name="connsiteY2" fmla="*/ 93443 h 186852"/>
              <a:gd name="connsiteX3" fmla="*/ 666427 w 680642"/>
              <a:gd name="connsiteY3" fmla="*/ 8202 h 186852"/>
              <a:gd name="connsiteX4" fmla="*/ 650929 w 680642"/>
              <a:gd name="connsiteY4" fmla="*/ 8202 h 18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42" h="186852">
                <a:moveTo>
                  <a:pt x="0" y="54697"/>
                </a:moveTo>
                <a:cubicBezTo>
                  <a:pt x="65222" y="117336"/>
                  <a:pt x="130444" y="179975"/>
                  <a:pt x="209227" y="186433"/>
                </a:cubicBezTo>
                <a:cubicBezTo>
                  <a:pt x="288010" y="192891"/>
                  <a:pt x="396499" y="123148"/>
                  <a:pt x="472699" y="93443"/>
                </a:cubicBezTo>
                <a:cubicBezTo>
                  <a:pt x="548899" y="63738"/>
                  <a:pt x="636722" y="22409"/>
                  <a:pt x="666427" y="8202"/>
                </a:cubicBezTo>
                <a:cubicBezTo>
                  <a:pt x="696132" y="-6005"/>
                  <a:pt x="673530" y="1098"/>
                  <a:pt x="650929" y="8202"/>
                </a:cubicBezTo>
              </a:path>
            </a:pathLst>
          </a:custGeom>
          <a:ln w="76200">
            <a:headEnd type="none" w="med" len="med"/>
            <a:tailEnd type="none" w="med" len="med"/>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a typeface="MS PGothic"/>
              <a:cs typeface="MS PGothic"/>
            </a:endParaRPr>
          </a:p>
        </p:txBody>
      </p:sp>
      <p:pic>
        <p:nvPicPr>
          <p:cNvPr id="9" name="Content Placeholder 3"/>
          <p:cNvPicPr>
            <a:picLocks noChangeAspect="1"/>
          </p:cNvPicPr>
          <p:nvPr/>
        </p:nvPicPr>
        <p:blipFill rotWithShape="1">
          <a:blip r:embed="rId3" cstate="email">
            <a:extLst>
              <a:ext uri="{28A0092B-C50C-407E-A947-70E740481C1C}">
                <a14:useLocalDpi xmlns:a14="http://schemas.microsoft.com/office/drawing/2010/main" val="0"/>
              </a:ext>
            </a:extLst>
          </a:blip>
          <a:srcRect l="26920" t="26203" r="25290" b="24462"/>
          <a:stretch/>
        </p:blipFill>
        <p:spPr bwMode="auto">
          <a:xfrm>
            <a:off x="6082192" y="3875907"/>
            <a:ext cx="4523874" cy="2538663"/>
          </a:xfrm>
          <a:prstGeom prst="rect">
            <a:avLst/>
          </a:prstGeom>
          <a:noFill/>
          <a:ln w="9525">
            <a:noFill/>
            <a:miter lim="800000"/>
            <a:headEnd/>
            <a:tailEnd/>
          </a:ln>
        </p:spPr>
      </p:pic>
      <p:sp>
        <p:nvSpPr>
          <p:cNvPr id="10" name="Freeform 9"/>
          <p:cNvSpPr/>
          <p:nvPr/>
        </p:nvSpPr>
        <p:spPr bwMode="auto">
          <a:xfrm>
            <a:off x="7316789" y="5090006"/>
            <a:ext cx="1985210" cy="330504"/>
          </a:xfrm>
          <a:custGeom>
            <a:avLst/>
            <a:gdLst>
              <a:gd name="connsiteX0" fmla="*/ 0 w 680642"/>
              <a:gd name="connsiteY0" fmla="*/ 54697 h 186852"/>
              <a:gd name="connsiteX1" fmla="*/ 209227 w 680642"/>
              <a:gd name="connsiteY1" fmla="*/ 186433 h 186852"/>
              <a:gd name="connsiteX2" fmla="*/ 472699 w 680642"/>
              <a:gd name="connsiteY2" fmla="*/ 93443 h 186852"/>
              <a:gd name="connsiteX3" fmla="*/ 666427 w 680642"/>
              <a:gd name="connsiteY3" fmla="*/ 8202 h 186852"/>
              <a:gd name="connsiteX4" fmla="*/ 650929 w 680642"/>
              <a:gd name="connsiteY4" fmla="*/ 8202 h 18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42" h="186852">
                <a:moveTo>
                  <a:pt x="0" y="54697"/>
                </a:moveTo>
                <a:cubicBezTo>
                  <a:pt x="65222" y="117336"/>
                  <a:pt x="130444" y="179975"/>
                  <a:pt x="209227" y="186433"/>
                </a:cubicBezTo>
                <a:cubicBezTo>
                  <a:pt x="288010" y="192891"/>
                  <a:pt x="396499" y="123148"/>
                  <a:pt x="472699" y="93443"/>
                </a:cubicBezTo>
                <a:cubicBezTo>
                  <a:pt x="548899" y="63738"/>
                  <a:pt x="636722" y="22409"/>
                  <a:pt x="666427" y="8202"/>
                </a:cubicBezTo>
                <a:cubicBezTo>
                  <a:pt x="696132" y="-6005"/>
                  <a:pt x="673530" y="1098"/>
                  <a:pt x="650929" y="8202"/>
                </a:cubicBezTo>
              </a:path>
            </a:pathLst>
          </a:custGeom>
          <a:ln w="76200">
            <a:headEnd type="none" w="med" len="med"/>
            <a:tailEnd type="none" w="med" len="med"/>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a typeface="MS PGothic"/>
              <a:cs typeface="MS PGothic"/>
            </a:endParaRPr>
          </a:p>
        </p:txBody>
      </p:sp>
      <p:cxnSp>
        <p:nvCxnSpPr>
          <p:cNvPr id="11" name="Straight Arrow Connector 10"/>
          <p:cNvCxnSpPr/>
          <p:nvPr/>
        </p:nvCxnSpPr>
        <p:spPr bwMode="auto">
          <a:xfrm flipV="1">
            <a:off x="9462738" y="1451184"/>
            <a:ext cx="1143329" cy="356371"/>
          </a:xfrm>
          <a:prstGeom prst="straightConnector1">
            <a:avLst/>
          </a:prstGeom>
          <a:ln>
            <a:headEnd type="none" w="med" len="med"/>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bwMode="auto">
          <a:xfrm flipV="1">
            <a:off x="9606296" y="2074089"/>
            <a:ext cx="999770" cy="323309"/>
          </a:xfrm>
          <a:prstGeom prst="straightConnector1">
            <a:avLst/>
          </a:prstGeom>
          <a:ln>
            <a:headEnd type="none" w="med" len="med"/>
            <a:tailEnd type="triangle"/>
          </a:ln>
        </p:spPr>
        <p:style>
          <a:lnRef idx="3">
            <a:schemeClr val="accent5"/>
          </a:lnRef>
          <a:fillRef idx="0">
            <a:schemeClr val="accent5"/>
          </a:fillRef>
          <a:effectRef idx="2">
            <a:schemeClr val="accent5"/>
          </a:effectRef>
          <a:fontRef idx="minor">
            <a:schemeClr val="tx1"/>
          </a:fontRef>
        </p:style>
      </p:cxnSp>
      <p:sp>
        <p:nvSpPr>
          <p:cNvPr id="22" name="Rectangle 21"/>
          <p:cNvSpPr/>
          <p:nvPr/>
        </p:nvSpPr>
        <p:spPr>
          <a:xfrm>
            <a:off x="10606066" y="1874815"/>
            <a:ext cx="1596912" cy="338554"/>
          </a:xfrm>
          <a:prstGeom prst="rect">
            <a:avLst/>
          </a:prstGeom>
        </p:spPr>
        <p:txBody>
          <a:bodyPr wrap="none">
            <a:spAutoFit/>
          </a:bodyPr>
          <a:lstStyle/>
          <a:p>
            <a:r>
              <a:rPr lang="en-US" sz="1600" dirty="0"/>
              <a:t>Existing ground</a:t>
            </a:r>
          </a:p>
        </p:txBody>
      </p:sp>
      <p:sp>
        <p:nvSpPr>
          <p:cNvPr id="23" name="Rectangle 22"/>
          <p:cNvSpPr/>
          <p:nvPr/>
        </p:nvSpPr>
        <p:spPr>
          <a:xfrm>
            <a:off x="10606066" y="1267475"/>
            <a:ext cx="1184940" cy="338554"/>
          </a:xfrm>
          <a:prstGeom prst="rect">
            <a:avLst/>
          </a:prstGeom>
        </p:spPr>
        <p:txBody>
          <a:bodyPr wrap="none">
            <a:spAutoFit/>
          </a:bodyPr>
          <a:lstStyle/>
          <a:p>
            <a:r>
              <a:rPr lang="en-US" sz="1600" dirty="0"/>
              <a:t>Civil profile</a:t>
            </a:r>
          </a:p>
        </p:txBody>
      </p:sp>
      <p:sp>
        <p:nvSpPr>
          <p:cNvPr id="24" name="Rectangle 23"/>
          <p:cNvSpPr/>
          <p:nvPr/>
        </p:nvSpPr>
        <p:spPr>
          <a:xfrm>
            <a:off x="10606066" y="3202839"/>
            <a:ext cx="1566454" cy="338554"/>
          </a:xfrm>
          <a:prstGeom prst="rect">
            <a:avLst/>
          </a:prstGeom>
        </p:spPr>
        <p:txBody>
          <a:bodyPr wrap="none">
            <a:spAutoFit/>
          </a:bodyPr>
          <a:lstStyle/>
          <a:p>
            <a:r>
              <a:rPr lang="en-US" sz="1600" dirty="0"/>
              <a:t>Interpretation 1</a:t>
            </a:r>
          </a:p>
        </p:txBody>
      </p:sp>
      <p:cxnSp>
        <p:nvCxnSpPr>
          <p:cNvPr id="25" name="Straight Arrow Connector 24"/>
          <p:cNvCxnSpPr/>
          <p:nvPr/>
        </p:nvCxnSpPr>
        <p:spPr bwMode="auto">
          <a:xfrm flipH="1" flipV="1">
            <a:off x="8542843" y="2750227"/>
            <a:ext cx="2016711" cy="717804"/>
          </a:xfrm>
          <a:prstGeom prst="straightConnector1">
            <a:avLst/>
          </a:prstGeom>
          <a:ln>
            <a:headEnd type="none" w="med" len="med"/>
            <a:tailEnd type="triangle"/>
          </a:ln>
        </p:spPr>
        <p:style>
          <a:lnRef idx="3">
            <a:schemeClr val="accent5"/>
          </a:lnRef>
          <a:fillRef idx="0">
            <a:schemeClr val="accent5"/>
          </a:fillRef>
          <a:effectRef idx="2">
            <a:schemeClr val="accent5"/>
          </a:effectRef>
          <a:fontRef idx="minor">
            <a:schemeClr val="tx1"/>
          </a:fontRef>
        </p:style>
      </p:cxnSp>
      <p:cxnSp>
        <p:nvCxnSpPr>
          <p:cNvPr id="27" name="Straight Arrow Connector 26"/>
          <p:cNvCxnSpPr/>
          <p:nvPr/>
        </p:nvCxnSpPr>
        <p:spPr bwMode="auto">
          <a:xfrm flipH="1">
            <a:off x="8180559" y="3755611"/>
            <a:ext cx="2378995" cy="1439855"/>
          </a:xfrm>
          <a:prstGeom prst="straightConnector1">
            <a:avLst/>
          </a:prstGeom>
          <a:ln>
            <a:headEnd type="none" w="med" len="med"/>
            <a:tailEnd type="triangle"/>
          </a:ln>
        </p:spPr>
        <p:style>
          <a:lnRef idx="3">
            <a:schemeClr val="accent5"/>
          </a:lnRef>
          <a:fillRef idx="0">
            <a:schemeClr val="accent5"/>
          </a:fillRef>
          <a:effectRef idx="2">
            <a:schemeClr val="accent5"/>
          </a:effectRef>
          <a:fontRef idx="minor">
            <a:schemeClr val="tx1"/>
          </a:fontRef>
        </p:style>
      </p:cxnSp>
      <p:sp>
        <p:nvSpPr>
          <p:cNvPr id="15" name="Rectangle 14"/>
          <p:cNvSpPr/>
          <p:nvPr/>
        </p:nvSpPr>
        <p:spPr>
          <a:xfrm>
            <a:off x="10597733" y="3559629"/>
            <a:ext cx="1566454" cy="338554"/>
          </a:xfrm>
          <a:prstGeom prst="rect">
            <a:avLst/>
          </a:prstGeom>
        </p:spPr>
        <p:txBody>
          <a:bodyPr wrap="none">
            <a:spAutoFit/>
          </a:bodyPr>
          <a:lstStyle/>
          <a:p>
            <a:r>
              <a:rPr lang="en-US" sz="1600" dirty="0"/>
              <a:t>Interpretation 2</a:t>
            </a:r>
          </a:p>
        </p:txBody>
      </p:sp>
    </p:spTree>
    <p:extLst>
      <p:ext uri="{BB962C8B-B14F-4D97-AF65-F5344CB8AC3E}">
        <p14:creationId xmlns:p14="http://schemas.microsoft.com/office/powerpoint/2010/main" val="1273885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3600" dirty="0">
                <a:solidFill>
                  <a:schemeClr val="tx1">
                    <a:lumMod val="90000"/>
                    <a:lumOff val="10000"/>
                  </a:schemeClr>
                </a:solidFill>
                <a:effectLst>
                  <a:outerShdw blurRad="50800" dist="38100" dir="16200000" rotWithShape="0">
                    <a:prstClr val="black">
                      <a:alpha val="40000"/>
                    </a:prstClr>
                  </a:outerShdw>
                </a:effectLst>
                <a:latin typeface="Arial Narrow" pitchFamily="34" charset="0"/>
                <a:ea typeface="+mj-ea"/>
                <a:cs typeface="+mj-cs"/>
              </a:rPr>
              <a:t>Traditional Geotechnical State of Practice and BIM </a:t>
            </a:r>
            <a:endParaRPr lang="en-US" dirty="0"/>
          </a:p>
        </p:txBody>
      </p:sp>
      <p:sp>
        <p:nvSpPr>
          <p:cNvPr id="3" name="Content Placeholder 2"/>
          <p:cNvSpPr>
            <a:spLocks noGrp="1"/>
          </p:cNvSpPr>
          <p:nvPr>
            <p:ph sz="quarter" idx="4294967295"/>
          </p:nvPr>
        </p:nvSpPr>
        <p:spPr>
          <a:xfrm>
            <a:off x="504471" y="1451183"/>
            <a:ext cx="10925529" cy="4635292"/>
          </a:xfrm>
          <a:prstGeom prst="rect">
            <a:avLst/>
          </a:prstGeom>
        </p:spPr>
        <p:txBody>
          <a:bodyPr/>
          <a:lstStyle/>
          <a:p>
            <a:r>
              <a:rPr lang="en-US" dirty="0"/>
              <a:t>Geotechnical subsurface data stored in “paper format”  or multiple sources </a:t>
            </a:r>
          </a:p>
          <a:p>
            <a:endParaRPr lang="en-US" dirty="0"/>
          </a:p>
          <a:p>
            <a:endParaRPr lang="en-US" dirty="0"/>
          </a:p>
          <a:p>
            <a:r>
              <a:rPr lang="en-US" dirty="0"/>
              <a:t>No single source of truth that can be queried by other systems </a:t>
            </a:r>
          </a:p>
          <a:p>
            <a:endParaRPr lang="en-US" dirty="0"/>
          </a:p>
          <a:p>
            <a:endParaRPr lang="en-US" dirty="0"/>
          </a:p>
          <a:p>
            <a:r>
              <a:rPr lang="en-US" dirty="0"/>
              <a:t>Subsurface interpretation</a:t>
            </a:r>
          </a:p>
          <a:p>
            <a:pPr lvl="1"/>
            <a:endParaRPr lang="en-US" dirty="0"/>
          </a:p>
          <a:p>
            <a:endParaRPr lang="en-US" dirty="0"/>
          </a:p>
        </p:txBody>
      </p:sp>
    </p:spTree>
    <p:extLst>
      <p:ext uri="{BB962C8B-B14F-4D97-AF65-F5344CB8AC3E}">
        <p14:creationId xmlns:p14="http://schemas.microsoft.com/office/powerpoint/2010/main" val="2782897434"/>
      </p:ext>
    </p:extLst>
  </p:cSld>
  <p:clrMapOvr>
    <a:masterClrMapping/>
  </p:clrMapOvr>
  <p:transition>
    <p:fade/>
  </p:transition>
</p:sld>
</file>

<file path=ppt/theme/theme1.xml><?xml version="1.0" encoding="utf-8"?>
<a:theme xmlns:a="http://schemas.openxmlformats.org/drawingml/2006/main" name="Body Slides Master">
  <a:themeElements>
    <a:clrScheme name="Bentley Palette">
      <a:dk1>
        <a:srgbClr val="002A44"/>
      </a:dk1>
      <a:lt1>
        <a:srgbClr val="FFFFFF"/>
      </a:lt1>
      <a:dk2>
        <a:srgbClr val="000000"/>
      </a:dk2>
      <a:lt2>
        <a:srgbClr val="FFFFFF"/>
      </a:lt2>
      <a:accent1>
        <a:srgbClr val="55A51C"/>
      </a:accent1>
      <a:accent2>
        <a:srgbClr val="A6AFB7"/>
      </a:accent2>
      <a:accent3>
        <a:srgbClr val="038ADB"/>
      </a:accent3>
      <a:accent4>
        <a:srgbClr val="004E7E"/>
      </a:accent4>
      <a:accent5>
        <a:srgbClr val="7ABF6F"/>
      </a:accent5>
      <a:accent6>
        <a:srgbClr val="BFC5CB"/>
      </a:accent6>
      <a:hlink>
        <a:srgbClr val="038ADB"/>
      </a:hlink>
      <a:folHlink>
        <a:srgbClr val="AE81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_Corporate_Template_16x9.pptx" id="{5B32EF6B-608F-44C9-88DA-7AEECA43A701}" vid="{66A3FCD6-CEC6-41D3-BF0F-6A0116378F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E1B5F87A86BF498805E666E6200CAE" ma:contentTypeVersion="0" ma:contentTypeDescription="Create a new document." ma:contentTypeScope="" ma:versionID="6be5c3e99821f3caa09bb16889cd182b">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4AAA03-DEE6-425A-9216-84CA8F049E6F}">
  <ds:schemaRefs>
    <ds:schemaRef ds:uri="http://schemas.microsoft.com/sharepoint/v3/contenttype/forms"/>
  </ds:schemaRefs>
</ds:datastoreItem>
</file>

<file path=customXml/itemProps2.xml><?xml version="1.0" encoding="utf-8"?>
<ds:datastoreItem xmlns:ds="http://schemas.openxmlformats.org/officeDocument/2006/customXml" ds:itemID="{9ED098D4-DBDE-48F8-A262-BA676997824B}">
  <ds:schemaRefs>
    <ds:schemaRef ds:uri="http://schemas.openxmlformats.org/package/2006/metadata/core-properties"/>
    <ds:schemaRef ds:uri="http://www.w3.org/XML/1998/namespace"/>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15A3D4F-38FC-4BF3-AC97-EC5733B3F6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5077</TotalTime>
  <Words>1626</Words>
  <Application>Microsoft Office PowerPoint</Application>
  <PresentationFormat>Widescreen</PresentationFormat>
  <Paragraphs>225</Paragraphs>
  <Slides>24</Slides>
  <Notes>24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MS PGothic</vt:lpstr>
      <vt:lpstr>Arial</vt:lpstr>
      <vt:lpstr>Arial Narrow</vt:lpstr>
      <vt:lpstr>Calibri</vt:lpstr>
      <vt:lpstr>Body Slides Master</vt:lpstr>
      <vt:lpstr>Information Modeling Systems  BIM and Geotechnical   </vt:lpstr>
      <vt:lpstr>Information Modeling / BIM</vt:lpstr>
      <vt:lpstr>Geotechnical Data Management and BIM </vt:lpstr>
      <vt:lpstr>Traditional Geotechnical State of Practice </vt:lpstr>
      <vt:lpstr>Traditional Geotechnical State of Practice : Report Driven</vt:lpstr>
      <vt:lpstr>Unmanaged Data Approach </vt:lpstr>
      <vt:lpstr>Unmanaged Data Approach : Comments </vt:lpstr>
      <vt:lpstr>Subsurface Interpretation and Liability </vt:lpstr>
      <vt:lpstr>Traditional Geotechnical State of Practice and BIM </vt:lpstr>
      <vt:lpstr>Including Geotechnical Data in to BIM</vt:lpstr>
      <vt:lpstr>Digital Data : Centralized Database</vt:lpstr>
      <vt:lpstr>Digital Data: Paper to Database, Database to Models </vt:lpstr>
      <vt:lpstr>Database to Models :  A geotechnical database is a “geospatial database” </vt:lpstr>
      <vt:lpstr>Displaying Geotechnical Models in Context </vt:lpstr>
      <vt:lpstr>Displaying Geotechnical Models in Context </vt:lpstr>
      <vt:lpstr>2d plans</vt:lpstr>
      <vt:lpstr>Profile Views</vt:lpstr>
      <vt:lpstr>3d Models : Use of geotechnical data in infrastructure projects</vt:lpstr>
      <vt:lpstr>PowerPoint Presentation</vt:lpstr>
      <vt:lpstr>PowerPoint Presentation</vt:lpstr>
      <vt:lpstr>Subsurface : Layer Creation for BIM</vt:lpstr>
      <vt:lpstr>An Example ….</vt:lpstr>
      <vt:lpstr>Conclusion </vt:lpstr>
      <vt:lpstr>Thank You  </vt:lpstr>
    </vt:vector>
  </TitlesOfParts>
  <Company>Bentley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O'Brien;Nicolas Loubier</dc:creator>
  <cp:lastModifiedBy>Nicolas Loubier</cp:lastModifiedBy>
  <cp:revision>201</cp:revision>
  <dcterms:created xsi:type="dcterms:W3CDTF">2016-03-16T20:53:14Z</dcterms:created>
  <dcterms:modified xsi:type="dcterms:W3CDTF">2016-11-08T17:45:05Z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0x01010036E1B5F87A86BF498805E666E6200CAE</vt:lpwstr>
  </property>
</Properties>
</file>